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notesSlides/notesSlide1.xml" ContentType="application/vnd.openxmlformats-officedocument.presentationml.notesSlide+xml"/>
  <Override PartName="/ppt/media/image4.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jpeg" ContentType="image/jpeg"/>
  <Override PartName="/ppt/media/image7.jpeg" ContentType="image/jpeg"/>
  <Override PartName="/ppt/media/image8.jpeg" ContentType="image/jpeg"/>
  <Override PartName="/ppt/media/image9.jpeg" ContentType="image/jpeg"/>
  <Override PartName="/ppt/notesSlides/notesSlide7.xml" ContentType="application/vnd.openxmlformats-officedocument.presentationml.notesSlide+xml"/>
  <Override PartName="/ppt/media/image10.jpeg" ContentType="image/jpeg"/>
  <Override PartName="/ppt/notesSlides/notesSlide8.xml" ContentType="application/vnd.openxmlformats-officedocument.presentationml.notesSlide+xml"/>
  <Override PartName="/ppt/media/image11.jpeg" ContentType="image/jpeg"/>
  <Override PartName="/ppt/notesSlides/notesSlide9.xml" ContentType="application/vnd.openxmlformats-officedocument.presentationml.notesSlide+xml"/>
  <Override PartName="/ppt/media/image12.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3.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4A9BC294-FFE2-49D5-8D69-9E1BD2C41BD5}" styleName="">
    <a:tblBg/>
    <a:wholeTbl>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alibri"/>
          <a:ea typeface="Calibri"/>
          <a:cs typeface="Calibri"/>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9" name="Shape 159"/>
          <p:cNvSpPr/>
          <p:nvPr>
            <p:ph type="sldImg"/>
          </p:nvPr>
        </p:nvSpPr>
        <p:spPr>
          <a:xfrm>
            <a:off x="1143000" y="685800"/>
            <a:ext cx="4572000" cy="3429000"/>
          </a:xfrm>
          <a:prstGeom prst="rect">
            <a:avLst/>
          </a:prstGeom>
        </p:spPr>
        <p:txBody>
          <a:bodyPr/>
          <a:lstStyle/>
          <a:p>
            <a:pPr/>
          </a:p>
        </p:txBody>
      </p:sp>
      <p:sp>
        <p:nvSpPr>
          <p:cNvPr id="160" name="Shape 1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46100" latinLnBrk="0">
      <a:defRPr sz="2000">
        <a:latin typeface="Lucida Grande"/>
        <a:ea typeface="Lucida Grande"/>
        <a:cs typeface="Lucida Grande"/>
        <a:sym typeface="Lucida Grande"/>
      </a:defRPr>
    </a:lvl1pPr>
    <a:lvl2pPr indent="228600" defTabSz="546100" latinLnBrk="0">
      <a:defRPr sz="2000">
        <a:latin typeface="Lucida Grande"/>
        <a:ea typeface="Lucida Grande"/>
        <a:cs typeface="Lucida Grande"/>
        <a:sym typeface="Lucida Grande"/>
      </a:defRPr>
    </a:lvl2pPr>
    <a:lvl3pPr indent="457200" defTabSz="546100" latinLnBrk="0">
      <a:defRPr sz="2000">
        <a:latin typeface="Lucida Grande"/>
        <a:ea typeface="Lucida Grande"/>
        <a:cs typeface="Lucida Grande"/>
        <a:sym typeface="Lucida Grande"/>
      </a:defRPr>
    </a:lvl3pPr>
    <a:lvl4pPr indent="685800" defTabSz="546100" latinLnBrk="0">
      <a:defRPr sz="2000">
        <a:latin typeface="Lucida Grande"/>
        <a:ea typeface="Lucida Grande"/>
        <a:cs typeface="Lucida Grande"/>
        <a:sym typeface="Lucida Grande"/>
      </a:defRPr>
    </a:lvl4pPr>
    <a:lvl5pPr indent="914400" defTabSz="546100" latinLnBrk="0">
      <a:defRPr sz="2000">
        <a:latin typeface="Lucida Grande"/>
        <a:ea typeface="Lucida Grande"/>
        <a:cs typeface="Lucida Grande"/>
        <a:sym typeface="Lucida Grande"/>
      </a:defRPr>
    </a:lvl5pPr>
    <a:lvl6pPr indent="1143000" defTabSz="546100" latinLnBrk="0">
      <a:defRPr sz="2000">
        <a:latin typeface="Lucida Grande"/>
        <a:ea typeface="Lucida Grande"/>
        <a:cs typeface="Lucida Grande"/>
        <a:sym typeface="Lucida Grande"/>
      </a:defRPr>
    </a:lvl6pPr>
    <a:lvl7pPr indent="1371600" defTabSz="546100" latinLnBrk="0">
      <a:defRPr sz="2000">
        <a:latin typeface="Lucida Grande"/>
        <a:ea typeface="Lucida Grande"/>
        <a:cs typeface="Lucida Grande"/>
        <a:sym typeface="Lucida Grande"/>
      </a:defRPr>
    </a:lvl7pPr>
    <a:lvl8pPr indent="1600200" defTabSz="546100" latinLnBrk="0">
      <a:defRPr sz="2000">
        <a:latin typeface="Lucida Grande"/>
        <a:ea typeface="Lucida Grande"/>
        <a:cs typeface="Lucida Grande"/>
        <a:sym typeface="Lucida Grande"/>
      </a:defRPr>
    </a:lvl8pPr>
    <a:lvl9pPr indent="1828800" defTabSz="546100" latinLnBrk="0">
      <a:defRPr sz="20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Animate Store and Forward.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TCP = transmission control protocol</a:t>
            </a:r>
          </a:p>
          <a:p>
            <a:pPr defTabSz="457200">
              <a:defRPr sz="1200">
                <a:latin typeface="Helvetica"/>
                <a:ea typeface="Helvetica"/>
                <a:cs typeface="Helvetica"/>
                <a:sym typeface="Helvetica"/>
              </a:defRPr>
            </a:pPr>
            <a:r>
              <a:t>IP = internet protocol</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The 7-layer model got bogged down in committee discussions and votes and eventually died.  The 4-layer model was crude but effective—less elegant, but it worked!   Each level is clearly different from the other.</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Number is assigned using yet another internet protocol:  DHCP (dynamic host configuration protocol)</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Also used by your ISP (internet service provider), as well as in many LANS—”stretches” the number of IP addresses available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Number is assigned using yet another internet protocol:  DHCP (dynamic host configuration protocol)</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Also used by your ISP (internet service provider), as well as in many LANS—”stretches” the number of IP addresses available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Shape 773"/>
          <p:cNvSpPr/>
          <p:nvPr>
            <p:ph type="sldImg"/>
          </p:nvPr>
        </p:nvSpPr>
        <p:spPr>
          <a:prstGeom prst="rect">
            <a:avLst/>
          </a:prstGeom>
        </p:spPr>
        <p:txBody>
          <a:bodyPr/>
          <a:lstStyle/>
          <a:p>
            <a:pPr/>
          </a:p>
        </p:txBody>
      </p:sp>
      <p:sp>
        <p:nvSpPr>
          <p:cNvPr id="774" name="Shape 774"/>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Usually we treat the internet as an abstraction or “black box”, but if we want to, we can peer into the internet to see how the packets move from one location to another—what is the path of hops?</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While every router has on average some wrong information, there are some mistakes that cause huge problem:  one is the existence of loops.</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Note that the loops could be much longer than 3—could be 25 or 30 hops long.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Because of the risks associated with Traceroute, some networks will configure to block traceroute requests..</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Tracert can potentially be used by hackers to obtain sensitive information about network architecture. Anyone can use it to figure out how packets are getting routed.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Shape 783"/>
          <p:cNvSpPr/>
          <p:nvPr>
            <p:ph type="sldImg"/>
          </p:nvPr>
        </p:nvSpPr>
        <p:spPr>
          <a:prstGeom prst="rect">
            <a:avLst/>
          </a:prstGeom>
        </p:spPr>
        <p:txBody>
          <a:bodyPr/>
          <a:lstStyle/>
          <a:p>
            <a:pPr/>
          </a:p>
        </p:txBody>
      </p:sp>
      <p:sp>
        <p:nvSpPr>
          <p:cNvPr id="784" name="Shape 784"/>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Note that the postcard back tells both the location and the amount of time it took to get there and back.  </a:t>
            </a:r>
          </a:p>
          <a:p>
            <a:pPr defTabSz="457200">
              <a:defRPr sz="1200">
                <a:latin typeface="Helvetica"/>
                <a:ea typeface="Helvetica"/>
                <a:cs typeface="Helvetica"/>
                <a:sym typeface="Helvetica"/>
              </a:defRPr>
            </a:pPr>
            <a:r>
              <a:t>Each line reports an attempt to send packets that many hops away.</a:t>
            </a:r>
          </a:p>
          <a:p>
            <a:pPr defTabSz="457200">
              <a:defRPr sz="1200">
                <a:latin typeface="Helvetica"/>
                <a:ea typeface="Helvetica"/>
                <a:cs typeface="Helvetica"/>
                <a:sym typeface="Helvetica"/>
              </a:defRPr>
            </a:pPr>
            <a:r>
              <a:t>Shows the times for 3 attempts (so you can get a better picture, smoothing over problems).  If the numbers are very different from one another, it means there’s a lot of traffice.</a:t>
            </a:r>
          </a:p>
          <a:p>
            <a:pPr defTabSz="457200">
              <a:defRPr sz="1200">
                <a:latin typeface="Helvetica"/>
                <a:ea typeface="Helvetica"/>
                <a:cs typeface="Helvetica"/>
                <a:sym typeface="Helvetica"/>
              </a:defRPr>
            </a:pPr>
            <a:r>
              <a:t>1.4 ms for first hop (about 1 one thousandth).  For all 14 hops, 78 ms (almost a tenth of a second)</a:t>
            </a:r>
          </a:p>
          <a:p>
            <a:pPr defTabSz="457200">
              <a:defRPr sz="1200">
                <a:latin typeface="Helvetica"/>
                <a:ea typeface="Helvetica"/>
                <a:cs typeface="Helvetica"/>
                <a:sym typeface="Helvetica"/>
              </a:defRPr>
            </a:pPr>
            <a:r>
              <a:t>* * * is from a router that is configured not to return a postcard.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Shape 788"/>
          <p:cNvSpPr/>
          <p:nvPr>
            <p:ph type="sldImg"/>
          </p:nvPr>
        </p:nvSpPr>
        <p:spPr>
          <a:prstGeom prst="rect">
            <a:avLst/>
          </a:prstGeom>
        </p:spPr>
        <p:txBody>
          <a:bodyPr/>
          <a:lstStyle/>
          <a:p>
            <a:pPr/>
          </a:p>
        </p:txBody>
      </p:sp>
      <p:sp>
        <p:nvSpPr>
          <p:cNvPr id="789" name="Shape 789"/>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Here we’re going to Michigan state.  Takes about 10 ms—a hundredth of a second.</a:t>
            </a:r>
          </a:p>
          <a:p>
            <a:pPr defTabSz="457200">
              <a:defRPr sz="1200">
                <a:latin typeface="Helvetica"/>
                <a:ea typeface="Helvetica"/>
                <a:cs typeface="Helvetica"/>
                <a:sym typeface="Helvetica"/>
              </a:defRPr>
            </a:pPr>
            <a:r>
              <a:t>Routers are very fast!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Shape 801"/>
          <p:cNvSpPr/>
          <p:nvPr>
            <p:ph type="sldImg"/>
          </p:nvPr>
        </p:nvSpPr>
        <p:spPr>
          <a:prstGeom prst="rect">
            <a:avLst/>
          </a:prstGeom>
        </p:spPr>
        <p:txBody>
          <a:bodyPr/>
          <a:lstStyle/>
          <a:p>
            <a:pPr/>
          </a:p>
        </p:txBody>
      </p:sp>
      <p:sp>
        <p:nvSpPr>
          <p:cNvPr id="802" name="Shape 802"/>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pPr/>
            <a:r>
              <a:t>Now takes a fifth of a second overall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hape 807"/>
          <p:cNvSpPr/>
          <p:nvPr>
            <p:ph type="sldImg"/>
          </p:nvPr>
        </p:nvSpPr>
        <p:spPr>
          <a:prstGeom prst="rect">
            <a:avLst/>
          </a:prstGeom>
        </p:spPr>
        <p:txBody>
          <a:bodyPr/>
          <a:lstStyle/>
          <a:p>
            <a:pPr/>
          </a:p>
        </p:txBody>
      </p:sp>
      <p:sp>
        <p:nvSpPr>
          <p:cNvPr id="808" name="Shape 808"/>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If a router doesn’t know what to do with a piece of data, it throws it away, and assumes that someone else will deal with it.</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Part of the argument for this has become know as the "end-to-end" argument. If a feature like reliability or encryption is going to have to be provided anyway from end to end, it's better not to try to provide it on each link in the network. It's not a universal truth. It happens work well for the Internet because the transmission failure rate on each link is very low. If the failure rate on each hop were higher, it would be worth putting more resources into error detection and correction.</a:t>
            </a:r>
          </a:p>
          <a:p>
            <a:pPr defTabSz="457200">
              <a:defRPr sz="1200">
                <a:latin typeface="Helvetica"/>
                <a:ea typeface="Helvetica"/>
                <a:cs typeface="Helvetica"/>
                <a:sym typeface="Helvetica"/>
              </a:defRPr>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Shape 847"/>
          <p:cNvSpPr/>
          <p:nvPr>
            <p:ph type="sldImg"/>
          </p:nvPr>
        </p:nvSpPr>
        <p:spPr>
          <a:prstGeom prst="rect">
            <a:avLst/>
          </a:prstGeom>
        </p:spPr>
        <p:txBody>
          <a:bodyPr/>
          <a:lstStyle/>
          <a:p>
            <a:pPr/>
          </a:p>
        </p:txBody>
      </p:sp>
      <p:sp>
        <p:nvSpPr>
          <p:cNvPr id="848" name="Shape 848"/>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TCP = transmission control protocol</a:t>
            </a:r>
          </a:p>
          <a:p>
            <a:pPr defTabSz="457200">
              <a:defRPr sz="1200">
                <a:latin typeface="Helvetica"/>
                <a:ea typeface="Helvetica"/>
                <a:cs typeface="Helvetica"/>
                <a:sym typeface="Helvetica"/>
              </a:defRPr>
            </a:pPr>
            <a:r>
              <a:t>IP = internet protocol</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The 7-layer model got bogged down in committee discussions and votes and eventually died.  The 4-layer model was crude but effective—less elegant, but it worked!   Each level is clearly different from the other.</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Early approach = store and forward:  at each hop, wait until the whole message arrives, then pass on.  Problem:  if a big message gets in line first, a small message has to wait forever.  Alternative:  packets.  Small chunks of message that can be interleaved on the “wire”, and then re-assembled at the destination.  (Example: M1  message that take 5 minutes from A to B; M2 message that takes 1 second.  In store and forward, if M1 is there first, M2 takes 5 minutes and 1 second.  If packet-switching, if M1 gets there first, then once M2 arrives, it has a 50% chance of transmitting next, so on average it will take 1.5 seconds (sometimes 1, sometimes 2), and M2 will take 5 min. and 1 sec.)</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And even better, can break up a message and send it over different paths, depending on traffic conditions, re-assembling at the other end.</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With store-and-forward, the intermediate machines were regular old general purpose computers.  With the introduction of packet-switching, developed special processors, called routers, that we tuned to the problem of “routing”:  forwarding on messages.</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Seems obvious now—but working out the details was challenging; took 20 years of work.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Shape 857"/>
          <p:cNvSpPr/>
          <p:nvPr>
            <p:ph type="sldImg"/>
          </p:nvPr>
        </p:nvSpPr>
        <p:spPr>
          <a:prstGeom prst="rect">
            <a:avLst/>
          </a:prstGeom>
        </p:spPr>
        <p:txBody>
          <a:bodyPr/>
          <a:lstStyle/>
          <a:p>
            <a:pPr/>
          </a:p>
        </p:txBody>
      </p:sp>
      <p:sp>
        <p:nvSpPr>
          <p:cNvPr id="858" name="Shape 858"/>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TCP = transmission control protocol</a:t>
            </a:r>
          </a:p>
          <a:p>
            <a:pPr defTabSz="457200">
              <a:defRPr sz="1200">
                <a:latin typeface="Helvetica"/>
                <a:ea typeface="Helvetica"/>
                <a:cs typeface="Helvetica"/>
                <a:sym typeface="Helvetica"/>
              </a:defRPr>
            </a:pPr>
            <a:r>
              <a:t>IP = internet protocol</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The 7-layer model got bogged down in committee discussions and votes and eventually died.  The 4-layer model was crude but effective—less elegant, but it worked!   Each level is clearly different from the other.</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Here’s what today’s internet looks like.</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Have LANs:  LAN = network in an area where you can legally drag a cable without getting into trouble; WAN = if you tried to do that, you’d be breaking the law</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LANs connected together into a WAN</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WAN use routers the transmit data</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Can connect to a WAN via a cable modem or DSL (digital subscriber line);  connect within a LAN via ethernet or wifi</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pPr/>
            <a:r>
              <a:t>Instead of establishing a dedicated connection between every pair of computers—much too expensive—create shared “wires” along which multiple messages can pass.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TCP = transmission control protocol</a:t>
            </a:r>
          </a:p>
          <a:p>
            <a:pPr defTabSz="457200">
              <a:defRPr sz="1200">
                <a:latin typeface="Helvetica"/>
                <a:ea typeface="Helvetica"/>
                <a:cs typeface="Helvetica"/>
                <a:sym typeface="Helvetica"/>
              </a:defRPr>
            </a:pPr>
            <a:r>
              <a:t>IP = internet protocol</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The 7-layer model got bogged down in committee discussions and votes and eventually died.  The 4-layer model was crude but effective—less elegant, but it worked!   Each level is clearly different from the other.</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The standards (the “guts”) of the Internet protocols are developed by IETF</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IETF was run by a bunch of engineers who didn’t like bureaucracy, didn’t like committees, didn’t like votes or lots of process.   So they put out lots and lots of documents called RFCs—requests for comments.  Encoded their values and mission in them.  Wasn’t a push to get broad agreement.  People put  out RFCs, and a small group of companies might start using them. Then when other people saw problems, they would suggest corrections; it was a very fluid system, and one in which standards were never really “finished”.   Now about 3000 of them.  Many of the standards never got wide use, others are now obsolete, but a small number form the heart of the interent, e.g RFC 791 = IP.  </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Approach was to come up with ideas, try them out, see what worked, move forward.   There were good reasons for this, beyond engineer’s dislike of bureaucracy.   There were big companies, such as the telephone companies (ATT), large computer vendors (IBM), etc. that would have preferred that the internet never exist.  So upstarts like Sun and Cisco had to just barrel forward.  If you took votes, the big companies would vote things down, and so they structured this for innovation to thrive.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a:p>
        </p:txBody>
      </p:sp>
      <p:sp>
        <p:nvSpPr>
          <p:cNvPr id="453" name="Shape 453"/>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So how do we avoid everything getting into one another’s way?</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Everything has a serial number assigned to it.  Your computer does, so does the wireless access point, or the internet router, etc.  When a connection gets formed, the two linked device now recognize each other by their physical address.</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Note that while your computer only talks to 1 WAP, the WAP talks to many devices.  It needs to keep track of all of them.  Put too many on and it will crash.   The gadget in the ceiling can only handle about 100 or so devides.   If 2000 people walked into this room now with laptops, the WAP would likely immediately crash.  In meeting rooms, etc., use multiple WAPs.  At a conference, you may notice sporadic access on wifi.  When it reaches its limit, you get rejected.  When you finally get access, it’s likely because someone else has left.</a:t>
            </a:r>
          </a:p>
          <a:p>
            <a:pPr defTabSz="457200">
              <a:defRPr sz="1200">
                <a:latin typeface="Helvetica"/>
                <a:ea typeface="Helvetica"/>
                <a:cs typeface="Helvetica"/>
                <a:sym typeface="Helvetica"/>
              </a:defRPr>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hape 463"/>
          <p:cNvSpPr/>
          <p:nvPr>
            <p:ph type="sldImg"/>
          </p:nvPr>
        </p:nvSpPr>
        <p:spPr>
          <a:prstGeom prst="rect">
            <a:avLst/>
          </a:prstGeom>
        </p:spPr>
        <p:txBody>
          <a:bodyPr/>
          <a:lstStyle/>
          <a:p>
            <a:pPr/>
          </a:p>
        </p:txBody>
      </p:sp>
      <p:sp>
        <p:nvSpPr>
          <p:cNvPr id="464" name="Shape 464"/>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So, here’s the picture so far.</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But there’s one other key problem for the Link Layer:  how do you avoid chaos, with many “voices” (i.e., many devices) clashing with one another on the same link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“Carrier” = tell the difference between silence and something being sent.  Carrier means something is being sent.</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Last step important:  if we keep waiting and then restarting again at the same time, we’ll never get there—like the dance people sometimes do when they’re passing in the hallway</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Solution:  generate a random number and use that to decide when to go next</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Odds are that that spreads out the retransmission.  </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Could in principle build an evil wireless card, that always immediately went again.  If it happened to conflict with another device, that device would think it was an accident, would wait, generate another random number, and likely go later.  Luckily, very hard to do this, since the link layer is embedded in the hardware of devices.</a:t>
            </a:r>
          </a:p>
          <a:p>
            <a:pPr defTabSz="457200">
              <a:defRPr sz="1200">
                <a:latin typeface="Helvetica"/>
                <a:ea typeface="Helvetica"/>
                <a:cs typeface="Helvetica"/>
                <a:sym typeface="Helvetica"/>
              </a:defRPr>
            </a:pPr>
          </a:p>
          <a:p>
            <a:pPr defTabSz="457200">
              <a:defRPr sz="1200">
                <a:latin typeface="Helvetica"/>
                <a:ea typeface="Helvetica"/>
                <a:cs typeface="Helvetica"/>
                <a:sym typeface="Helvetica"/>
              </a:defRPr>
            </a:pPr>
            <a:r>
              <a:t>Alternative: token passing (talking stick)</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155700" y="1536700"/>
            <a:ext cx="13931900" cy="3086100"/>
          </a:xfrm>
          <a:prstGeom prst="rect">
            <a:avLst/>
          </a:prstGeom>
        </p:spPr>
        <p:txBody>
          <a:bodyPr anchor="b"/>
          <a:lstStyle/>
          <a:p>
            <a:pPr/>
            <a:r>
              <a:t>Title Text</a:t>
            </a:r>
          </a:p>
        </p:txBody>
      </p:sp>
      <p:sp>
        <p:nvSpPr>
          <p:cNvPr id="12" name="Body Level One…"/>
          <p:cNvSpPr txBox="1"/>
          <p:nvPr>
            <p:ph type="body" sz="quarter" idx="1"/>
          </p:nvPr>
        </p:nvSpPr>
        <p:spPr>
          <a:xfrm>
            <a:off x="1155700" y="4711700"/>
            <a:ext cx="13931900" cy="1054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solidFill>
          <a:srgbClr val="FFFFFF"/>
        </a:solidFill>
      </p:bgPr>
    </p:bg>
    <p:spTree>
      <p:nvGrpSpPr>
        <p:cNvPr id="1" name=""/>
        <p:cNvGrpSpPr/>
        <p:nvPr/>
      </p:nvGrpSpPr>
      <p:grpSpPr>
        <a:xfrm>
          <a:off x="0" y="0"/>
          <a:ext cx="0" cy="0"/>
          <a:chOff x="0" y="0"/>
          <a:chExt cx="0" cy="0"/>
        </a:xfrm>
      </p:grpSpPr>
      <p:pic>
        <p:nvPicPr>
          <p:cNvPr id="86" name="Black_photo-v-1.pdf" descr="Black_photo-v-1.pdf"/>
          <p:cNvPicPr>
            <a:picLocks noChangeAspect="1"/>
          </p:cNvPicPr>
          <p:nvPr/>
        </p:nvPicPr>
        <p:blipFill>
          <a:blip r:embed="rId2">
            <a:extLst/>
          </a:blip>
          <a:stretch>
            <a:fillRect/>
          </a:stretch>
        </p:blipFill>
        <p:spPr>
          <a:xfrm>
            <a:off x="0" y="0"/>
            <a:ext cx="16256000" cy="9144000"/>
          </a:xfrm>
          <a:prstGeom prst="rect">
            <a:avLst/>
          </a:prstGeom>
          <a:ln w="12700">
            <a:miter lim="400000"/>
          </a:ln>
        </p:spPr>
      </p:pic>
      <p:sp>
        <p:nvSpPr>
          <p:cNvPr id="87" name="Title Text"/>
          <p:cNvSpPr txBox="1"/>
          <p:nvPr>
            <p:ph type="title"/>
          </p:nvPr>
        </p:nvSpPr>
        <p:spPr>
          <a:xfrm>
            <a:off x="1155700" y="1435100"/>
            <a:ext cx="8369300" cy="3086100"/>
          </a:xfrm>
          <a:prstGeom prst="rect">
            <a:avLst/>
          </a:prstGeom>
        </p:spPr>
        <p:txBody>
          <a:bodyPr anchor="b"/>
          <a:lstStyle>
            <a:lvl1pPr>
              <a:defRPr sz="6400"/>
            </a:lvl1pPr>
          </a:lstStyle>
          <a:p>
            <a:pPr/>
            <a:r>
              <a:t>Title Text</a:t>
            </a:r>
          </a:p>
        </p:txBody>
      </p:sp>
      <p:sp>
        <p:nvSpPr>
          <p:cNvPr id="88" name="Body Level One…"/>
          <p:cNvSpPr txBox="1"/>
          <p:nvPr>
            <p:ph type="body" sz="quarter" idx="1"/>
          </p:nvPr>
        </p:nvSpPr>
        <p:spPr>
          <a:xfrm>
            <a:off x="1155700" y="4597400"/>
            <a:ext cx="8369300" cy="3086100"/>
          </a:xfrm>
          <a:prstGeom prst="rect">
            <a:avLst/>
          </a:prstGeom>
        </p:spPr>
        <p:txBody>
          <a:bodyPr anchor="t"/>
          <a:lstStyle>
            <a:lvl1pPr marL="0" indent="0" algn="ctr">
              <a:spcBef>
                <a:spcPts val="0"/>
              </a:spcBef>
              <a:buSzTx/>
              <a:buNone/>
              <a:defRPr sz="3000"/>
            </a:lvl1pPr>
            <a:lvl2pPr marL="0" indent="0" algn="ctr">
              <a:spcBef>
                <a:spcPts val="0"/>
              </a:spcBef>
              <a:buSzTx/>
              <a:buNone/>
              <a:defRPr sz="3000"/>
            </a:lvl2pPr>
            <a:lvl3pPr marL="0" indent="0" algn="ctr">
              <a:spcBef>
                <a:spcPts val="0"/>
              </a:spcBef>
              <a:buSzTx/>
              <a:buNone/>
              <a:defRPr sz="3000"/>
            </a:lvl3pPr>
            <a:lvl4pPr marL="0" indent="0" algn="ctr">
              <a:spcBef>
                <a:spcPts val="0"/>
              </a:spcBef>
              <a:buSzTx/>
              <a:buNone/>
              <a:defRPr sz="3000"/>
            </a:lvl4pPr>
            <a:lvl5pPr marL="0" indent="0" algn="ctr">
              <a:spcBef>
                <a:spcPts val="0"/>
              </a:spcBef>
              <a:buSzTx/>
              <a:buNone/>
              <a:defRPr sz="30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6" name="Title Text"/>
          <p:cNvSpPr txBox="1"/>
          <p:nvPr>
            <p:ph type="title"/>
          </p:nvPr>
        </p:nvSpPr>
        <p:spPr>
          <a:xfrm>
            <a:off x="1155700" y="1435100"/>
            <a:ext cx="8369300" cy="3086100"/>
          </a:xfrm>
          <a:prstGeom prst="rect">
            <a:avLst/>
          </a:prstGeom>
        </p:spPr>
        <p:txBody>
          <a:bodyPr anchor="b"/>
          <a:lstStyle>
            <a:lvl1pPr>
              <a:defRPr sz="6400"/>
            </a:lvl1pPr>
          </a:lstStyle>
          <a:p>
            <a:pPr/>
            <a:r>
              <a:t>Title Text</a:t>
            </a:r>
          </a:p>
        </p:txBody>
      </p:sp>
      <p:sp>
        <p:nvSpPr>
          <p:cNvPr id="97" name="Body Level One…"/>
          <p:cNvSpPr txBox="1"/>
          <p:nvPr>
            <p:ph type="body" sz="quarter" idx="1"/>
          </p:nvPr>
        </p:nvSpPr>
        <p:spPr>
          <a:xfrm>
            <a:off x="1155700" y="4597400"/>
            <a:ext cx="8369300" cy="3086100"/>
          </a:xfrm>
          <a:prstGeom prst="rect">
            <a:avLst/>
          </a:prstGeom>
        </p:spPr>
        <p:txBody>
          <a:bodyPr anchor="t"/>
          <a:lstStyle>
            <a:lvl1pPr marL="0" indent="0" algn="ctr">
              <a:spcBef>
                <a:spcPts val="0"/>
              </a:spcBef>
              <a:buSzTx/>
              <a:buNone/>
              <a:defRPr sz="3000"/>
            </a:lvl1pPr>
            <a:lvl2pPr marL="0" indent="0" algn="ctr">
              <a:spcBef>
                <a:spcPts val="0"/>
              </a:spcBef>
              <a:buSzTx/>
              <a:buNone/>
              <a:defRPr sz="3000"/>
            </a:lvl2pPr>
            <a:lvl3pPr marL="0" indent="0" algn="ctr">
              <a:spcBef>
                <a:spcPts val="0"/>
              </a:spcBef>
              <a:buSzTx/>
              <a:buNone/>
              <a:defRPr sz="3000"/>
            </a:lvl3pPr>
            <a:lvl4pPr marL="0" indent="0" algn="ctr">
              <a:spcBef>
                <a:spcPts val="0"/>
              </a:spcBef>
              <a:buSzTx/>
              <a:buNone/>
              <a:defRPr sz="3000"/>
            </a:lvl4pPr>
            <a:lvl5pPr marL="0" indent="0" algn="ctr">
              <a:spcBef>
                <a:spcPts val="0"/>
              </a:spcBef>
              <a:buSzTx/>
              <a:buNone/>
              <a:defRPr sz="3000"/>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FFFFFF"/>
        </a:solidFill>
      </p:bgPr>
    </p:bg>
    <p:spTree>
      <p:nvGrpSpPr>
        <p:cNvPr id="1" name=""/>
        <p:cNvGrpSpPr/>
        <p:nvPr/>
      </p:nvGrpSpPr>
      <p:grpSpPr>
        <a:xfrm>
          <a:off x="0" y="0"/>
          <a:ext cx="0" cy="0"/>
          <a:chOff x="0" y="0"/>
          <a:chExt cx="0" cy="0"/>
        </a:xfrm>
      </p:grpSpPr>
      <p:pic>
        <p:nvPicPr>
          <p:cNvPr id="105" name="Black_photo-bullets-1.pdf" descr="Black_photo-bullets-1.pdf"/>
          <p:cNvPicPr>
            <a:picLocks noChangeAspect="1"/>
          </p:cNvPicPr>
          <p:nvPr/>
        </p:nvPicPr>
        <p:blipFill>
          <a:blip r:embed="rId2">
            <a:extLst/>
          </a:blip>
          <a:stretch>
            <a:fillRect/>
          </a:stretch>
        </p:blipFill>
        <p:spPr>
          <a:xfrm>
            <a:off x="0" y="0"/>
            <a:ext cx="16256000" cy="9144000"/>
          </a:xfrm>
          <a:prstGeom prst="rect">
            <a:avLst/>
          </a:prstGeom>
          <a:ln w="12700">
            <a:miter lim="400000"/>
          </a:ln>
        </p:spPr>
      </p:pic>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1155700" y="2603500"/>
            <a:ext cx="6807200" cy="5702300"/>
          </a:xfrm>
          <a:prstGeom prst="rect">
            <a:avLst/>
          </a:prstGeom>
        </p:spPr>
        <p:txBody>
          <a:bodyPr/>
          <a:lstStyle>
            <a:lvl1pPr marL="685800" indent="-469900">
              <a:spcBef>
                <a:spcPts val="4600"/>
              </a:spcBef>
              <a:defRPr sz="2800"/>
            </a:lvl1pPr>
            <a:lvl2pPr marL="977900" indent="-469900">
              <a:spcBef>
                <a:spcPts val="4600"/>
              </a:spcBef>
              <a:defRPr sz="2800"/>
            </a:lvl2pPr>
            <a:lvl3pPr marL="1270000" indent="-469900">
              <a:spcBef>
                <a:spcPts val="4600"/>
              </a:spcBef>
              <a:defRPr sz="2800"/>
            </a:lvl3pPr>
            <a:lvl4pPr marL="1574800" indent="-469900">
              <a:spcBef>
                <a:spcPts val="4600"/>
              </a:spcBef>
              <a:defRPr sz="2800"/>
            </a:lvl4pPr>
            <a:lvl5pPr marL="1866900" indent="-469900">
              <a:spcBef>
                <a:spcPts val="4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half" idx="1"/>
          </p:nvPr>
        </p:nvSpPr>
        <p:spPr>
          <a:xfrm>
            <a:off x="1155700" y="2603500"/>
            <a:ext cx="6807200" cy="5702300"/>
          </a:xfrm>
          <a:prstGeom prst="rect">
            <a:avLst/>
          </a:prstGeom>
        </p:spPr>
        <p:txBody>
          <a:bodyPr/>
          <a:lstStyle>
            <a:lvl1pPr marL="685800" indent="-469900">
              <a:spcBef>
                <a:spcPts val="4600"/>
              </a:spcBef>
              <a:defRPr sz="2800"/>
            </a:lvl1pPr>
            <a:lvl2pPr marL="977900" indent="-469900">
              <a:spcBef>
                <a:spcPts val="4600"/>
              </a:spcBef>
              <a:defRPr sz="2800"/>
            </a:lvl2pPr>
            <a:lvl3pPr marL="1270000" indent="-469900">
              <a:spcBef>
                <a:spcPts val="4600"/>
              </a:spcBef>
              <a:defRPr sz="2800"/>
            </a:lvl3pPr>
            <a:lvl4pPr marL="1574800" indent="-469900">
              <a:spcBef>
                <a:spcPts val="4600"/>
              </a:spcBef>
              <a:defRPr sz="2800"/>
            </a:lvl4pPr>
            <a:lvl5pPr marL="1866900" indent="-469900">
              <a:spcBef>
                <a:spcPts val="4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a:lstStyle/>
          <a:p>
            <a:pPr/>
            <a:r>
              <a:t>Title Text</a:t>
            </a:r>
          </a:p>
        </p:txBody>
      </p:sp>
      <p:sp>
        <p:nvSpPr>
          <p:cNvPr id="125" name="Body Level One…"/>
          <p:cNvSpPr txBox="1"/>
          <p:nvPr>
            <p:ph type="body" sz="half" idx="1"/>
          </p:nvPr>
        </p:nvSpPr>
        <p:spPr>
          <a:xfrm>
            <a:off x="8851900" y="2603500"/>
            <a:ext cx="6235700" cy="5702300"/>
          </a:xfrm>
          <a:prstGeom prst="rect">
            <a:avLst/>
          </a:prstGeom>
        </p:spPr>
        <p:txBody>
          <a:bodyPr/>
          <a:lstStyle>
            <a:lvl1pPr marL="685800" indent="-469900">
              <a:spcBef>
                <a:spcPts val="4600"/>
              </a:spcBef>
              <a:defRPr sz="2800"/>
            </a:lvl1pPr>
            <a:lvl2pPr marL="977900" indent="-469900">
              <a:spcBef>
                <a:spcPts val="4600"/>
              </a:spcBef>
              <a:defRPr sz="2800"/>
            </a:lvl2pPr>
            <a:lvl3pPr marL="1270000" indent="-469900">
              <a:spcBef>
                <a:spcPts val="4600"/>
              </a:spcBef>
              <a:defRPr sz="2800"/>
            </a:lvl3pPr>
            <a:lvl4pPr marL="1574800" indent="-469900">
              <a:spcBef>
                <a:spcPts val="4600"/>
              </a:spcBef>
              <a:defRPr sz="2800"/>
            </a:lvl4pPr>
            <a:lvl5pPr marL="1866900" indent="-469900">
              <a:spcBef>
                <a:spcPts val="4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3" name="Title Text"/>
          <p:cNvSpPr txBox="1"/>
          <p:nvPr>
            <p:ph type="title"/>
          </p:nvPr>
        </p:nvSpPr>
        <p:spPr>
          <a:prstGeom prst="rect">
            <a:avLst/>
          </a:prstGeom>
        </p:spPr>
        <p:txBody>
          <a:bodyPr/>
          <a:lstStyle>
            <a:lvl1pPr>
              <a:defRPr sz="7400"/>
            </a:lvl1pPr>
          </a:lstStyle>
          <a:p>
            <a:pPr/>
            <a:r>
              <a:t>Title Text</a:t>
            </a:r>
          </a:p>
        </p:txBody>
      </p:sp>
      <p:sp>
        <p:nvSpPr>
          <p:cNvPr id="134" name="Body Level One…"/>
          <p:cNvSpPr txBox="1"/>
          <p:nvPr>
            <p:ph type="body" idx="1"/>
          </p:nvPr>
        </p:nvSpPr>
        <p:spPr>
          <a:prstGeom prst="rect">
            <a:avLst/>
          </a:prstGeom>
        </p:spPr>
        <p:txBody>
          <a:bodyPr/>
          <a:lstStyle>
            <a:lvl1pPr>
              <a:defRPr sz="3400"/>
            </a:lvl1pPr>
            <a:lvl2pPr>
              <a:defRPr sz="3400"/>
            </a:lvl2pPr>
            <a:lvl3pPr>
              <a:defRPr sz="3400"/>
            </a:lvl3pPr>
            <a:lvl4pPr>
              <a:defRPr sz="3400"/>
            </a:lvl4pPr>
            <a:lvl5pPr>
              <a:defRPr sz="3400"/>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7984671" y="8737600"/>
            <a:ext cx="266701" cy="279400"/>
          </a:xfrm>
          <a:prstGeom prst="rect">
            <a:avLst/>
          </a:prstGeom>
        </p:spPr>
        <p:txBody>
          <a:bodyPr/>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142" name="Title Text"/>
          <p:cNvSpPr txBox="1"/>
          <p:nvPr>
            <p:ph type="title"/>
          </p:nvPr>
        </p:nvSpPr>
        <p:spPr>
          <a:xfrm>
            <a:off x="812800" y="122766"/>
            <a:ext cx="14630400" cy="2010835"/>
          </a:xfrm>
          <a:prstGeom prst="rect">
            <a:avLst/>
          </a:prstGeom>
        </p:spPr>
        <p:txBody>
          <a:bodyPr lIns="50800" tIns="50800" rIns="50800" bIns="50800"/>
          <a:lstStyle>
            <a:lvl1pPr marL="54186" marR="54186" defTabSz="609600">
              <a:defRPr sz="5800">
                <a:solidFill>
                  <a:srgbClr val="000000"/>
                </a:solidFill>
                <a:uFill>
                  <a:solidFill>
                    <a:srgbClr val="000000"/>
                  </a:solidFill>
                </a:uFill>
                <a:latin typeface="Calibri"/>
                <a:ea typeface="Calibri"/>
                <a:cs typeface="Calibri"/>
                <a:sym typeface="Calibri"/>
              </a:defRPr>
            </a:lvl1pPr>
          </a:lstStyle>
          <a:p>
            <a:pPr/>
            <a:r>
              <a:t>Title Text</a:t>
            </a:r>
          </a:p>
        </p:txBody>
      </p:sp>
      <p:sp>
        <p:nvSpPr>
          <p:cNvPr id="143" name="Body Level One…"/>
          <p:cNvSpPr txBox="1"/>
          <p:nvPr>
            <p:ph type="body" idx="1"/>
          </p:nvPr>
        </p:nvSpPr>
        <p:spPr>
          <a:xfrm>
            <a:off x="812800" y="2133600"/>
            <a:ext cx="14630400" cy="7010400"/>
          </a:xfrm>
          <a:prstGeom prst="rect">
            <a:avLst/>
          </a:prstGeom>
        </p:spPr>
        <p:txBody>
          <a:bodyPr lIns="50800" tIns="50800" rIns="50800" bIns="50800" anchor="t"/>
          <a:lstStyle>
            <a:lvl1pPr marL="383540" marR="54186" indent="-342900" defTabSz="609600">
              <a:spcBef>
                <a:spcPts val="1000"/>
              </a:spcBef>
              <a:buClr>
                <a:srgbClr val="000000"/>
              </a:buClr>
              <a:buSzPct val="100000"/>
              <a:buFont typeface="Arial"/>
              <a:defRPr sz="4200">
                <a:solidFill>
                  <a:srgbClr val="000000"/>
                </a:solidFill>
                <a:uFill>
                  <a:solidFill>
                    <a:srgbClr val="000000"/>
                  </a:solidFill>
                </a:uFill>
                <a:latin typeface="Calibri"/>
                <a:ea typeface="Calibri"/>
                <a:cs typeface="Calibri"/>
                <a:sym typeface="Calibri"/>
              </a:defRPr>
            </a:lvl1pPr>
            <a:lvl2pPr marL="783590" marR="54186" indent="-285750" defTabSz="609600">
              <a:spcBef>
                <a:spcPts val="900"/>
              </a:spcBef>
              <a:buClr>
                <a:srgbClr val="000000"/>
              </a:buClr>
              <a:buSzPct val="100000"/>
              <a:buFont typeface="Arial"/>
              <a:buChar char="–"/>
              <a:defRPr>
                <a:solidFill>
                  <a:srgbClr val="000000"/>
                </a:solidFill>
                <a:uFill>
                  <a:solidFill>
                    <a:srgbClr val="000000"/>
                  </a:solidFill>
                </a:uFill>
                <a:latin typeface="Calibri"/>
                <a:ea typeface="Calibri"/>
                <a:cs typeface="Calibri"/>
                <a:sym typeface="Calibri"/>
              </a:defRPr>
            </a:lvl2pPr>
            <a:lvl3pPr marL="1183639" marR="54186" indent="-228600" defTabSz="609600">
              <a:spcBef>
                <a:spcPts val="700"/>
              </a:spcBef>
              <a:buClr>
                <a:srgbClr val="000000"/>
              </a:buClr>
              <a:buSzPct val="100000"/>
              <a:buFont typeface="Arial"/>
              <a:defRPr sz="3200">
                <a:solidFill>
                  <a:srgbClr val="000000"/>
                </a:solidFill>
                <a:uFill>
                  <a:solidFill>
                    <a:srgbClr val="000000"/>
                  </a:solidFill>
                </a:uFill>
                <a:latin typeface="Calibri"/>
                <a:ea typeface="Calibri"/>
                <a:cs typeface="Calibri"/>
                <a:sym typeface="Calibri"/>
              </a:defRPr>
            </a:lvl3pPr>
            <a:lvl4pPr marL="1640839" marR="54186" indent="-228600" defTabSz="609600">
              <a:spcBef>
                <a:spcPts val="600"/>
              </a:spcBef>
              <a:buClr>
                <a:srgbClr val="000000"/>
              </a:buClr>
              <a:buSzPct val="100000"/>
              <a:buFont typeface="Arial"/>
              <a:buChar char="–"/>
              <a:defRPr sz="2600">
                <a:solidFill>
                  <a:srgbClr val="000000"/>
                </a:solidFill>
                <a:uFill>
                  <a:solidFill>
                    <a:srgbClr val="000000"/>
                  </a:solidFill>
                </a:uFill>
                <a:latin typeface="Calibri"/>
                <a:ea typeface="Calibri"/>
                <a:cs typeface="Calibri"/>
                <a:sym typeface="Calibri"/>
              </a:defRPr>
            </a:lvl4pPr>
            <a:lvl5pPr marL="2098039" marR="54186" indent="-228600" defTabSz="609600">
              <a:spcBef>
                <a:spcPts val="600"/>
              </a:spcBef>
              <a:buClr>
                <a:srgbClr val="000000"/>
              </a:buClr>
              <a:buSzPct val="100000"/>
              <a:buFont typeface="Arial"/>
              <a:buChar char="»"/>
              <a:defRPr sz="26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3386527" y="8544983"/>
            <a:ext cx="320279" cy="342901"/>
          </a:xfrm>
          <a:prstGeom prst="rect">
            <a:avLst/>
          </a:prstGeom>
        </p:spPr>
        <p:txBody>
          <a:bodyPr lIns="50800" tIns="50800" rIns="50800" bIns="50800" anchor="ctr"/>
          <a:lstStyle>
            <a:lvl1pPr defTabSz="774700">
              <a:defRPr>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51" name="Title Text"/>
          <p:cNvSpPr txBox="1"/>
          <p:nvPr>
            <p:ph type="title"/>
          </p:nvPr>
        </p:nvSpPr>
        <p:spPr>
          <a:xfrm>
            <a:off x="1155700" y="1536700"/>
            <a:ext cx="13931900" cy="3086100"/>
          </a:xfrm>
          <a:prstGeom prst="rect">
            <a:avLst/>
          </a:prstGeom>
        </p:spPr>
        <p:txBody>
          <a:bodyPr anchor="b">
            <a:normAutofit fontScale="100000" lnSpcReduction="0"/>
          </a:bodyPr>
          <a:lstStyle>
            <a:lvl1pPr defTabSz="914400"/>
          </a:lstStyle>
          <a:p>
            <a:pPr/>
            <a:r>
              <a:t>Title Text</a:t>
            </a:r>
          </a:p>
        </p:txBody>
      </p:sp>
      <p:sp>
        <p:nvSpPr>
          <p:cNvPr id="152" name="Body Level One…"/>
          <p:cNvSpPr txBox="1"/>
          <p:nvPr>
            <p:ph type="body" sz="quarter" idx="1"/>
          </p:nvPr>
        </p:nvSpPr>
        <p:spPr>
          <a:xfrm>
            <a:off x="1155700" y="4711700"/>
            <a:ext cx="13931900" cy="1054100"/>
          </a:xfrm>
          <a:prstGeom prst="rect">
            <a:avLst/>
          </a:prstGeom>
        </p:spPr>
        <p:txBody>
          <a:bodyPr anchor="t">
            <a:normAutofit fontScale="100000" lnSpcReduction="0"/>
          </a:bodyPr>
          <a:lstStyle>
            <a:lvl1pPr marL="0" indent="0" algn="ctr" defTabSz="914400">
              <a:spcBef>
                <a:spcPts val="0"/>
              </a:spcBef>
              <a:buSzTx/>
              <a:buNone/>
              <a:defRPr sz="3200"/>
            </a:lvl1pPr>
            <a:lvl2pPr marL="0" indent="0" algn="ctr" defTabSz="914400">
              <a:spcBef>
                <a:spcPts val="0"/>
              </a:spcBef>
              <a:buSzTx/>
              <a:buNone/>
              <a:defRPr sz="3200"/>
            </a:lvl2pPr>
            <a:lvl3pPr marL="0" indent="0" algn="ctr" defTabSz="914400">
              <a:spcBef>
                <a:spcPts val="0"/>
              </a:spcBef>
              <a:buSzTx/>
              <a:buNone/>
              <a:defRPr sz="3200"/>
            </a:lvl3pPr>
            <a:lvl4pPr marL="0" indent="0" algn="ctr" defTabSz="914400">
              <a:spcBef>
                <a:spcPts val="0"/>
              </a:spcBef>
              <a:buSzTx/>
              <a:buNone/>
              <a:defRPr sz="3200"/>
            </a:lvl4pPr>
            <a:lvl5pPr marL="0" indent="0" algn="ctr" defTabSz="914400">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53" name="Slide Number"/>
          <p:cNvSpPr txBox="1"/>
          <p:nvPr>
            <p:ph type="sldNum" sz="quarter" idx="2"/>
          </p:nvPr>
        </p:nvSpPr>
        <p:spPr>
          <a:xfrm>
            <a:off x="7857066" y="8231716"/>
            <a:ext cx="3793068" cy="486834"/>
          </a:xfrm>
          <a:prstGeom prst="rect">
            <a:avLst/>
          </a:prstGeom>
        </p:spPr>
        <p:txBody>
          <a:bodyPr lIns="45719" tIns="45719" rIns="45719" bIns="45719" anchor="ctr"/>
          <a:lstStyle>
            <a:lvl1pPr algn="r" defTabSz="914400">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prstGeom prst="rect">
            <a:avLst/>
          </a:prstGeom>
        </p:spPr>
        <p:txBody>
          <a:bodyPr numCol="2" spcCol="696595" anchor="t"/>
          <a:lstStyle>
            <a:lvl1pPr marL="685800" indent="-469900">
              <a:defRPr sz="2800"/>
            </a:lvl1pPr>
            <a:lvl2pPr marL="977900" indent="-469900">
              <a:defRPr sz="2800"/>
            </a:lvl2pPr>
            <a:lvl3pPr marL="1270000" indent="-469900">
              <a:defRPr sz="2800"/>
            </a:lvl3pPr>
            <a:lvl4pPr marL="1574800" indent="-469900">
              <a:defRPr sz="2800"/>
            </a:lvl4pPr>
            <a:lvl5pPr marL="1866900" indent="-469900">
              <a:defRPr sz="28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xfrm>
            <a:off x="1155700" y="1181100"/>
            <a:ext cx="13931900" cy="6769100"/>
          </a:xfrm>
          <a:prstGeom prst="rect">
            <a:avLst/>
          </a:prstGeom>
        </p:spPr>
        <p:txBody>
          <a:bodyPr/>
          <a:lstStyle>
            <a:lvl1pPr>
              <a:spcBef>
                <a:spcPts val="4900"/>
              </a:spcBef>
            </a:lvl1pPr>
            <a:lvl2pPr>
              <a:spcBef>
                <a:spcPts val="4900"/>
              </a:spcBef>
            </a:lvl2pPr>
            <a:lvl3pPr>
              <a:spcBef>
                <a:spcPts val="4900"/>
              </a:spcBef>
            </a:lvl3pPr>
            <a:lvl4pPr>
              <a:spcBef>
                <a:spcPts val="4900"/>
              </a:spcBef>
            </a:lvl4pPr>
            <a:lvl5pPr>
              <a:spcBef>
                <a:spcPts val="4900"/>
              </a:spcBef>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xfrm>
            <a:off x="1663700" y="241300"/>
            <a:ext cx="12941300" cy="2298700"/>
          </a:xfrm>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1155700" y="2781300"/>
            <a:ext cx="13931900" cy="35687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solidFill>
          <a:srgbClr val="FFFFFF"/>
        </a:solidFill>
      </p:bgPr>
    </p:bg>
    <p:spTree>
      <p:nvGrpSpPr>
        <p:cNvPr id="1" name=""/>
        <p:cNvGrpSpPr/>
        <p:nvPr/>
      </p:nvGrpSpPr>
      <p:grpSpPr>
        <a:xfrm>
          <a:off x="0" y="0"/>
          <a:ext cx="0" cy="0"/>
          <a:chOff x="0" y="0"/>
          <a:chExt cx="0" cy="0"/>
        </a:xfrm>
      </p:grpSpPr>
      <p:pic>
        <p:nvPicPr>
          <p:cNvPr id="69" name="Black_photo-h-2.pdf" descr="Black_photo-h-2.pdf"/>
          <p:cNvPicPr>
            <a:picLocks noChangeAspect="1"/>
          </p:cNvPicPr>
          <p:nvPr/>
        </p:nvPicPr>
        <p:blipFill>
          <a:blip r:embed="rId2">
            <a:extLst/>
          </a:blip>
          <a:stretch>
            <a:fillRect/>
          </a:stretch>
        </p:blipFill>
        <p:spPr>
          <a:xfrm>
            <a:off x="0" y="0"/>
            <a:ext cx="16256000" cy="9144000"/>
          </a:xfrm>
          <a:prstGeom prst="rect">
            <a:avLst/>
          </a:prstGeom>
          <a:ln w="12700">
            <a:miter lim="400000"/>
          </a:ln>
        </p:spPr>
      </p:pic>
      <p:sp>
        <p:nvSpPr>
          <p:cNvPr id="70" name="Title Text"/>
          <p:cNvSpPr txBox="1"/>
          <p:nvPr>
            <p:ph type="title"/>
          </p:nvPr>
        </p:nvSpPr>
        <p:spPr>
          <a:xfrm>
            <a:off x="1155700" y="6908800"/>
            <a:ext cx="13931900" cy="15875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Title Text"/>
          <p:cNvSpPr txBox="1"/>
          <p:nvPr>
            <p:ph type="title"/>
          </p:nvPr>
        </p:nvSpPr>
        <p:spPr>
          <a:xfrm>
            <a:off x="1155700" y="6908800"/>
            <a:ext cx="13931900" cy="1587500"/>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155700" y="241300"/>
            <a:ext cx="13931900" cy="229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3" name="Body Level One…"/>
          <p:cNvSpPr txBox="1"/>
          <p:nvPr>
            <p:ph type="body" idx="1"/>
          </p:nvPr>
        </p:nvSpPr>
        <p:spPr>
          <a:xfrm>
            <a:off x="1155700" y="2603500"/>
            <a:ext cx="13931900" cy="5702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973483" y="8712200"/>
            <a:ext cx="292101" cy="317500"/>
          </a:xfrm>
          <a:prstGeom prst="rect">
            <a:avLst/>
          </a:prstGeom>
          <a:ln w="12700">
            <a:miter lim="400000"/>
          </a:ln>
        </p:spPr>
        <p:txBody>
          <a:bodyPr wrap="none" lIns="38100" tIns="38100" rIns="38100" bIns="38100">
            <a:spAutoFit/>
          </a:bodyPr>
          <a:lstStyle>
            <a:lvl1pPr algn="ctr" defTabSz="546100">
              <a:defRPr sz="1600">
                <a:solidFill>
                  <a:srgbClr val="FFFFFF"/>
                </a:solidFill>
                <a:latin typeface="+mn-lt"/>
                <a:ea typeface="+mn-ea"/>
                <a:cs typeface="+mn-c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546100" rtl="0" latinLnBrk="0">
        <a:lnSpc>
          <a:spcPct val="100000"/>
        </a:lnSpc>
        <a:spcBef>
          <a:spcPts val="0"/>
        </a:spcBef>
        <a:spcAft>
          <a:spcPts val="0"/>
        </a:spcAft>
        <a:buClrTx/>
        <a:buSzTx/>
        <a:buFontTx/>
        <a:buNone/>
        <a:tabLst/>
        <a:defRPr b="0" baseline="0" cap="none" i="0" spc="0" strike="noStrike" sz="7600" u="none">
          <a:solidFill>
            <a:srgbClr val="FFFFFF"/>
          </a:solidFill>
          <a:uFillTx/>
          <a:latin typeface="+mn-lt"/>
          <a:ea typeface="+mn-ea"/>
          <a:cs typeface="+mn-cs"/>
          <a:sym typeface="Gill Sans"/>
        </a:defRPr>
      </a:lvl1pPr>
      <a:lvl2pPr marL="0" marR="0" indent="228600" algn="ctr" defTabSz="546100" rtl="0" latinLnBrk="0">
        <a:lnSpc>
          <a:spcPct val="100000"/>
        </a:lnSpc>
        <a:spcBef>
          <a:spcPts val="0"/>
        </a:spcBef>
        <a:spcAft>
          <a:spcPts val="0"/>
        </a:spcAft>
        <a:buClrTx/>
        <a:buSzTx/>
        <a:buFontTx/>
        <a:buNone/>
        <a:tabLst/>
        <a:defRPr b="0" baseline="0" cap="none" i="0" spc="0" strike="noStrike" sz="7600" u="none">
          <a:solidFill>
            <a:srgbClr val="FFFFFF"/>
          </a:solidFill>
          <a:uFillTx/>
          <a:latin typeface="+mn-lt"/>
          <a:ea typeface="+mn-ea"/>
          <a:cs typeface="+mn-cs"/>
          <a:sym typeface="Gill Sans"/>
        </a:defRPr>
      </a:lvl2pPr>
      <a:lvl3pPr marL="0" marR="0" indent="457200" algn="ctr" defTabSz="546100" rtl="0" latinLnBrk="0">
        <a:lnSpc>
          <a:spcPct val="100000"/>
        </a:lnSpc>
        <a:spcBef>
          <a:spcPts val="0"/>
        </a:spcBef>
        <a:spcAft>
          <a:spcPts val="0"/>
        </a:spcAft>
        <a:buClrTx/>
        <a:buSzTx/>
        <a:buFontTx/>
        <a:buNone/>
        <a:tabLst/>
        <a:defRPr b="0" baseline="0" cap="none" i="0" spc="0" strike="noStrike" sz="7600" u="none">
          <a:solidFill>
            <a:srgbClr val="FFFFFF"/>
          </a:solidFill>
          <a:uFillTx/>
          <a:latin typeface="+mn-lt"/>
          <a:ea typeface="+mn-ea"/>
          <a:cs typeface="+mn-cs"/>
          <a:sym typeface="Gill Sans"/>
        </a:defRPr>
      </a:lvl3pPr>
      <a:lvl4pPr marL="0" marR="0" indent="685800" algn="ctr" defTabSz="546100" rtl="0" latinLnBrk="0">
        <a:lnSpc>
          <a:spcPct val="100000"/>
        </a:lnSpc>
        <a:spcBef>
          <a:spcPts val="0"/>
        </a:spcBef>
        <a:spcAft>
          <a:spcPts val="0"/>
        </a:spcAft>
        <a:buClrTx/>
        <a:buSzTx/>
        <a:buFontTx/>
        <a:buNone/>
        <a:tabLst/>
        <a:defRPr b="0" baseline="0" cap="none" i="0" spc="0" strike="noStrike" sz="7600" u="none">
          <a:solidFill>
            <a:srgbClr val="FFFFFF"/>
          </a:solidFill>
          <a:uFillTx/>
          <a:latin typeface="+mn-lt"/>
          <a:ea typeface="+mn-ea"/>
          <a:cs typeface="+mn-cs"/>
          <a:sym typeface="Gill Sans"/>
        </a:defRPr>
      </a:lvl4pPr>
      <a:lvl5pPr marL="0" marR="0" indent="914400" algn="ctr" defTabSz="546100" rtl="0" latinLnBrk="0">
        <a:lnSpc>
          <a:spcPct val="100000"/>
        </a:lnSpc>
        <a:spcBef>
          <a:spcPts val="0"/>
        </a:spcBef>
        <a:spcAft>
          <a:spcPts val="0"/>
        </a:spcAft>
        <a:buClrTx/>
        <a:buSzTx/>
        <a:buFontTx/>
        <a:buNone/>
        <a:tabLst/>
        <a:defRPr b="0" baseline="0" cap="none" i="0" spc="0" strike="noStrike" sz="7600" u="none">
          <a:solidFill>
            <a:srgbClr val="FFFFFF"/>
          </a:solidFill>
          <a:uFillTx/>
          <a:latin typeface="+mn-lt"/>
          <a:ea typeface="+mn-ea"/>
          <a:cs typeface="+mn-cs"/>
          <a:sym typeface="Gill Sans"/>
        </a:defRPr>
      </a:lvl5pPr>
      <a:lvl6pPr marL="0" marR="0" indent="1143000" algn="ctr" defTabSz="546100" rtl="0" latinLnBrk="0">
        <a:lnSpc>
          <a:spcPct val="100000"/>
        </a:lnSpc>
        <a:spcBef>
          <a:spcPts val="0"/>
        </a:spcBef>
        <a:spcAft>
          <a:spcPts val="0"/>
        </a:spcAft>
        <a:buClrTx/>
        <a:buSzTx/>
        <a:buFontTx/>
        <a:buNone/>
        <a:tabLst/>
        <a:defRPr b="0" baseline="0" cap="none" i="0" spc="0" strike="noStrike" sz="7600" u="none">
          <a:solidFill>
            <a:srgbClr val="FFFFFF"/>
          </a:solidFill>
          <a:uFillTx/>
          <a:latin typeface="+mn-lt"/>
          <a:ea typeface="+mn-ea"/>
          <a:cs typeface="+mn-cs"/>
          <a:sym typeface="Gill Sans"/>
        </a:defRPr>
      </a:lvl6pPr>
      <a:lvl7pPr marL="0" marR="0" indent="1371600" algn="ctr" defTabSz="546100" rtl="0" latinLnBrk="0">
        <a:lnSpc>
          <a:spcPct val="100000"/>
        </a:lnSpc>
        <a:spcBef>
          <a:spcPts val="0"/>
        </a:spcBef>
        <a:spcAft>
          <a:spcPts val="0"/>
        </a:spcAft>
        <a:buClrTx/>
        <a:buSzTx/>
        <a:buFontTx/>
        <a:buNone/>
        <a:tabLst/>
        <a:defRPr b="0" baseline="0" cap="none" i="0" spc="0" strike="noStrike" sz="7600" u="none">
          <a:solidFill>
            <a:srgbClr val="FFFFFF"/>
          </a:solidFill>
          <a:uFillTx/>
          <a:latin typeface="+mn-lt"/>
          <a:ea typeface="+mn-ea"/>
          <a:cs typeface="+mn-cs"/>
          <a:sym typeface="Gill Sans"/>
        </a:defRPr>
      </a:lvl7pPr>
      <a:lvl8pPr marL="0" marR="0" indent="1600200" algn="ctr" defTabSz="546100" rtl="0" latinLnBrk="0">
        <a:lnSpc>
          <a:spcPct val="100000"/>
        </a:lnSpc>
        <a:spcBef>
          <a:spcPts val="0"/>
        </a:spcBef>
        <a:spcAft>
          <a:spcPts val="0"/>
        </a:spcAft>
        <a:buClrTx/>
        <a:buSzTx/>
        <a:buFontTx/>
        <a:buNone/>
        <a:tabLst/>
        <a:defRPr b="0" baseline="0" cap="none" i="0" spc="0" strike="noStrike" sz="7600" u="none">
          <a:solidFill>
            <a:srgbClr val="FFFFFF"/>
          </a:solidFill>
          <a:uFillTx/>
          <a:latin typeface="+mn-lt"/>
          <a:ea typeface="+mn-ea"/>
          <a:cs typeface="+mn-cs"/>
          <a:sym typeface="Gill Sans"/>
        </a:defRPr>
      </a:lvl8pPr>
      <a:lvl9pPr marL="0" marR="0" indent="1828800" algn="ctr" defTabSz="546100" rtl="0" latinLnBrk="0">
        <a:lnSpc>
          <a:spcPct val="100000"/>
        </a:lnSpc>
        <a:spcBef>
          <a:spcPts val="0"/>
        </a:spcBef>
        <a:spcAft>
          <a:spcPts val="0"/>
        </a:spcAft>
        <a:buClrTx/>
        <a:buSzTx/>
        <a:buFontTx/>
        <a:buNone/>
        <a:tabLst/>
        <a:defRPr b="0" baseline="0" cap="none" i="0" spc="0" strike="noStrike" sz="7600" u="none">
          <a:solidFill>
            <a:srgbClr val="FFFFFF"/>
          </a:solidFill>
          <a:uFillTx/>
          <a:latin typeface="+mn-lt"/>
          <a:ea typeface="+mn-ea"/>
          <a:cs typeface="+mn-cs"/>
          <a:sym typeface="Gill Sans"/>
        </a:defRPr>
      </a:lvl9pPr>
    </p:titleStyle>
    <p:bodyStyle>
      <a:lvl1pPr marL="749300" marR="0" indent="-533400" algn="l" defTabSz="546100" latinLnBrk="0">
        <a:lnSpc>
          <a:spcPct val="100000"/>
        </a:lnSpc>
        <a:spcBef>
          <a:spcPts val="3500"/>
        </a:spcBef>
        <a:spcAft>
          <a:spcPts val="0"/>
        </a:spcAft>
        <a:buClrTx/>
        <a:buSzPct val="171000"/>
        <a:buFontTx/>
        <a:buChar char="•"/>
        <a:tabLst/>
        <a:defRPr b="0" baseline="0" cap="none" i="0" spc="0" strike="noStrike" sz="3600" u="none">
          <a:solidFill>
            <a:srgbClr val="FFFFFF"/>
          </a:solidFill>
          <a:uFillTx/>
          <a:latin typeface="+mn-lt"/>
          <a:ea typeface="+mn-ea"/>
          <a:cs typeface="+mn-cs"/>
          <a:sym typeface="Gill Sans"/>
        </a:defRPr>
      </a:lvl1pPr>
      <a:lvl2pPr marL="1041400" marR="0" indent="-533400" algn="l" defTabSz="546100" latinLnBrk="0">
        <a:lnSpc>
          <a:spcPct val="100000"/>
        </a:lnSpc>
        <a:spcBef>
          <a:spcPts val="3500"/>
        </a:spcBef>
        <a:spcAft>
          <a:spcPts val="0"/>
        </a:spcAft>
        <a:buClrTx/>
        <a:buSzPct val="171000"/>
        <a:buFontTx/>
        <a:buChar char="•"/>
        <a:tabLst/>
        <a:defRPr b="0" baseline="0" cap="none" i="0" spc="0" strike="noStrike" sz="3600" u="none">
          <a:solidFill>
            <a:srgbClr val="FFFFFF"/>
          </a:solidFill>
          <a:uFillTx/>
          <a:latin typeface="+mn-lt"/>
          <a:ea typeface="+mn-ea"/>
          <a:cs typeface="+mn-cs"/>
          <a:sym typeface="Gill Sans"/>
        </a:defRPr>
      </a:lvl2pPr>
      <a:lvl3pPr marL="1333500" marR="0" indent="-533400" algn="l" defTabSz="546100" latinLnBrk="0">
        <a:lnSpc>
          <a:spcPct val="100000"/>
        </a:lnSpc>
        <a:spcBef>
          <a:spcPts val="3500"/>
        </a:spcBef>
        <a:spcAft>
          <a:spcPts val="0"/>
        </a:spcAft>
        <a:buClrTx/>
        <a:buSzPct val="171000"/>
        <a:buFontTx/>
        <a:buChar char="•"/>
        <a:tabLst/>
        <a:defRPr b="0" baseline="0" cap="none" i="0" spc="0" strike="noStrike" sz="3600" u="none">
          <a:solidFill>
            <a:srgbClr val="FFFFFF"/>
          </a:solidFill>
          <a:uFillTx/>
          <a:latin typeface="+mn-lt"/>
          <a:ea typeface="+mn-ea"/>
          <a:cs typeface="+mn-cs"/>
          <a:sym typeface="Gill Sans"/>
        </a:defRPr>
      </a:lvl3pPr>
      <a:lvl4pPr marL="1638300" marR="0" indent="-533400" algn="l" defTabSz="546100" latinLnBrk="0">
        <a:lnSpc>
          <a:spcPct val="100000"/>
        </a:lnSpc>
        <a:spcBef>
          <a:spcPts val="3500"/>
        </a:spcBef>
        <a:spcAft>
          <a:spcPts val="0"/>
        </a:spcAft>
        <a:buClrTx/>
        <a:buSzPct val="171000"/>
        <a:buFontTx/>
        <a:buChar char="•"/>
        <a:tabLst/>
        <a:defRPr b="0" baseline="0" cap="none" i="0" spc="0" strike="noStrike" sz="3600" u="none">
          <a:solidFill>
            <a:srgbClr val="FFFFFF"/>
          </a:solidFill>
          <a:uFillTx/>
          <a:latin typeface="+mn-lt"/>
          <a:ea typeface="+mn-ea"/>
          <a:cs typeface="+mn-cs"/>
          <a:sym typeface="Gill Sans"/>
        </a:defRPr>
      </a:lvl4pPr>
      <a:lvl5pPr marL="1930400" marR="0" indent="-533400" algn="l" defTabSz="546100" latinLnBrk="0">
        <a:lnSpc>
          <a:spcPct val="100000"/>
        </a:lnSpc>
        <a:spcBef>
          <a:spcPts val="3500"/>
        </a:spcBef>
        <a:spcAft>
          <a:spcPts val="0"/>
        </a:spcAft>
        <a:buClrTx/>
        <a:buSzPct val="171000"/>
        <a:buFontTx/>
        <a:buChar char="•"/>
        <a:tabLst/>
        <a:defRPr b="0" baseline="0" cap="none" i="0" spc="0" strike="noStrike" sz="3600" u="none">
          <a:solidFill>
            <a:srgbClr val="FFFFFF"/>
          </a:solidFill>
          <a:uFillTx/>
          <a:latin typeface="+mn-lt"/>
          <a:ea typeface="+mn-ea"/>
          <a:cs typeface="+mn-cs"/>
          <a:sym typeface="Gill Sans"/>
        </a:defRPr>
      </a:lvl5pPr>
      <a:lvl6pPr marL="2222500" marR="0" indent="-533400" algn="l" defTabSz="546100" latinLnBrk="0">
        <a:lnSpc>
          <a:spcPct val="100000"/>
        </a:lnSpc>
        <a:spcBef>
          <a:spcPts val="3500"/>
        </a:spcBef>
        <a:spcAft>
          <a:spcPts val="0"/>
        </a:spcAft>
        <a:buClrTx/>
        <a:buSzPct val="171000"/>
        <a:buFontTx/>
        <a:buChar char="•"/>
        <a:tabLst/>
        <a:defRPr b="0" baseline="0" cap="none" i="0" spc="0" strike="noStrike" sz="3600" u="none">
          <a:solidFill>
            <a:srgbClr val="FFFFFF"/>
          </a:solidFill>
          <a:uFillTx/>
          <a:latin typeface="+mn-lt"/>
          <a:ea typeface="+mn-ea"/>
          <a:cs typeface="+mn-cs"/>
          <a:sym typeface="Gill Sans"/>
        </a:defRPr>
      </a:lvl6pPr>
      <a:lvl7pPr marL="2514600" marR="0" indent="-533400" algn="l" defTabSz="546100" latinLnBrk="0">
        <a:lnSpc>
          <a:spcPct val="100000"/>
        </a:lnSpc>
        <a:spcBef>
          <a:spcPts val="3500"/>
        </a:spcBef>
        <a:spcAft>
          <a:spcPts val="0"/>
        </a:spcAft>
        <a:buClrTx/>
        <a:buSzPct val="171000"/>
        <a:buFontTx/>
        <a:buChar char="•"/>
        <a:tabLst/>
        <a:defRPr b="0" baseline="0" cap="none" i="0" spc="0" strike="noStrike" sz="3600" u="none">
          <a:solidFill>
            <a:srgbClr val="FFFFFF"/>
          </a:solidFill>
          <a:uFillTx/>
          <a:latin typeface="+mn-lt"/>
          <a:ea typeface="+mn-ea"/>
          <a:cs typeface="+mn-cs"/>
          <a:sym typeface="Gill Sans"/>
        </a:defRPr>
      </a:lvl7pPr>
      <a:lvl8pPr marL="2806700" marR="0" indent="-533400" algn="l" defTabSz="546100" latinLnBrk="0">
        <a:lnSpc>
          <a:spcPct val="100000"/>
        </a:lnSpc>
        <a:spcBef>
          <a:spcPts val="3500"/>
        </a:spcBef>
        <a:spcAft>
          <a:spcPts val="0"/>
        </a:spcAft>
        <a:buClrTx/>
        <a:buSzPct val="171000"/>
        <a:buFontTx/>
        <a:buChar char="•"/>
        <a:tabLst/>
        <a:defRPr b="0" baseline="0" cap="none" i="0" spc="0" strike="noStrike" sz="3600" u="none">
          <a:solidFill>
            <a:srgbClr val="FFFFFF"/>
          </a:solidFill>
          <a:uFillTx/>
          <a:latin typeface="+mn-lt"/>
          <a:ea typeface="+mn-ea"/>
          <a:cs typeface="+mn-cs"/>
          <a:sym typeface="Gill Sans"/>
        </a:defRPr>
      </a:lvl8pPr>
      <a:lvl9pPr marL="3098800" marR="0" indent="-533400" algn="l" defTabSz="546100" latinLnBrk="0">
        <a:lnSpc>
          <a:spcPct val="100000"/>
        </a:lnSpc>
        <a:spcBef>
          <a:spcPts val="3500"/>
        </a:spcBef>
        <a:spcAft>
          <a:spcPts val="0"/>
        </a:spcAft>
        <a:buClrTx/>
        <a:buSzPct val="171000"/>
        <a:buFontTx/>
        <a:buChar char="•"/>
        <a:tabLst/>
        <a:defRPr b="0" baseline="0" cap="none" i="0" spc="0" strike="noStrike" sz="3600" u="none">
          <a:solidFill>
            <a:srgbClr val="FFFFFF"/>
          </a:solidFill>
          <a:uFillTx/>
          <a:latin typeface="+mn-lt"/>
          <a:ea typeface="+mn-ea"/>
          <a:cs typeface="+mn-cs"/>
          <a:sym typeface="Gill Sans"/>
        </a:defRPr>
      </a:lvl9pPr>
    </p:bodyStyle>
    <p:otherStyle>
      <a:lvl1pPr marL="0" marR="0" indent="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1pPr>
      <a:lvl2pPr marL="0" marR="0" indent="2286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2pPr>
      <a:lvl3pPr marL="0" marR="0" indent="4572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3pPr>
      <a:lvl4pPr marL="0" marR="0" indent="6858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4pPr>
      <a:lvl5pPr marL="0" marR="0" indent="9144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5pPr>
      <a:lvl6pPr marL="0" marR="0" indent="11430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6pPr>
      <a:lvl7pPr marL="0" marR="0" indent="13716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7pPr>
      <a:lvl8pPr marL="0" marR="0" indent="16002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8pPr>
      <a:lvl9pPr marL="0" marR="0" indent="1828800" algn="ctr" defTabSz="5461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jpeg"/><Relationship Id="rId3" Type="http://schemas.openxmlformats.org/officeDocument/2006/relationships/hyperlink" Target="https://www.coursera.org/course/insidetheinternet" TargetMode="External"/><Relationship Id="rId4"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4.jpeg"/><Relationship Id="rId5" Type="http://schemas.openxmlformats.org/officeDocument/2006/relationships/image" Target="../media/image14.png"/><Relationship Id="rId6" Type="http://schemas.openxmlformats.org/officeDocument/2006/relationships/hyperlink" Target="http://www.clker.com/search/networksym/1" TargetMode="Externa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 Id="rId4" Type="http://schemas.openxmlformats.org/officeDocument/2006/relationships/hyperlink" Target="http://en.wikipedia.org/wiki/Internet_Protocol_Suite"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tools.ietf.org/html/rfc791" TargetMode="External"/><Relationship Id="rId4" Type="http://schemas.openxmlformats.org/officeDocument/2006/relationships/image" Target="../media/image6.jpeg"/><Relationship Id="rId5"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hyperlink" Target="http://en.wikipedia.org/wiki/Internet_Protocol_Suite" TargetMode="External"/><Relationship Id="rId4" Type="http://schemas.openxmlformats.org/officeDocument/2006/relationships/image" Target="../media/image5.jpeg"/><Relationship Id="rId5" Type="http://schemas.openxmlformats.org/officeDocument/2006/relationships/image" Target="../media/image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hyperlink" Target="http://en.wikipedia.org/wiki/Internet_Protocol_Suite"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 Id="rId4" Type="http://schemas.openxmlformats.org/officeDocument/2006/relationships/image" Target="../media/image1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 Id="rId4" Type="http://schemas.openxmlformats.org/officeDocument/2006/relationships/hyperlink" Target="http://en.wikipedia.org/wiki/Internet_Protocol_Suite"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en.wikipedia.org/wiki/Internet_Protocol" TargetMode="External"/><Relationship Id="rId4" Type="http://schemas.openxmlformats.org/officeDocument/2006/relationships/hyperlink" Target="http://en.wikipedia.org/wiki/Traceroute" TargetMode="External"/><Relationship Id="rId5" Type="http://schemas.openxmlformats.org/officeDocument/2006/relationships/hyperlink" Target="http://en.wikipedia.org/wiki/Ping"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hyperlink" Target="http://en.wikipedia.org/wiki/Internet_Protocol_Suite" TargetMode="Externa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7.png"/><Relationship Id="rId4" Type="http://schemas.openxmlformats.org/officeDocument/2006/relationships/image" Target="../media/image1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7.png"/><Relationship Id="rId4" Type="http://schemas.openxmlformats.org/officeDocument/2006/relationships/image" Target="../media/image1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4.jpeg"/><Relationship Id="rId4" Type="http://schemas.openxmlformats.org/officeDocument/2006/relationships/image" Target="../media/image7.png"/><Relationship Id="rId5" Type="http://schemas.openxmlformats.org/officeDocument/2006/relationships/image" Target="../media/image1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 Id="rId4" Type="http://schemas.openxmlformats.org/officeDocument/2006/relationships/image" Target="../media/image20.png"/><Relationship Id="rId5" Type="http://schemas.openxmlformats.org/officeDocument/2006/relationships/image" Target="../media/image4.jpeg"/><Relationship Id="rId6" Type="http://schemas.openxmlformats.org/officeDocument/2006/relationships/image" Target="../media/image1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4.jpe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1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jpeg"/><Relationship Id="rId5" Type="http://schemas.openxmlformats.org/officeDocument/2006/relationships/hyperlink" Target="http://en.wikipedia.org/wiki/BITNET" TargetMode="External"/><Relationship Id="rId6" Type="http://schemas.openxmlformats.org/officeDocument/2006/relationships/hyperlink" Target="http://www.clker.com/search/networksym/1" TargetMode="Externa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hyperlink" Target="http://en.wikipedia.org/wiki/Internet_Protocol_Suite" TargetMode="Externa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en.wikipedia.org/wiki/Internet_Protocol" TargetMode="External"/><Relationship Id="rId4" Type="http://schemas.openxmlformats.org/officeDocument/2006/relationships/hyperlink" Target="http://en.wikipedia.org/wiki/Traceroute" TargetMode="External"/><Relationship Id="rId5" Type="http://schemas.openxmlformats.org/officeDocument/2006/relationships/hyperlink" Target="http://en.wikipedia.org/wiki/Ping" TargetMode="Externa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en.wikipedia.org/wiki/Transmission_Control_Protocol" TargetMode="External"/><Relationship Id="rId4" Type="http://schemas.openxmlformats.org/officeDocument/2006/relationships/image" Target="../media/image14.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hyperlink" Target="http://en.wikipedia.org/wiki/Internet_Protocol_Suite" TargetMode="External"/></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hyperlink" Target="http://en.wikipedia.org/wiki/Internet_Protocol_Suite" TargetMode="External"/></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26.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26.png"/><Relationship Id="rId9" Type="http://schemas.openxmlformats.org/officeDocument/2006/relationships/image" Target="../media/image42.jpeg"/><Relationship Id="rId10" Type="http://schemas.openxmlformats.org/officeDocument/2006/relationships/image" Target="../media/image43.jpeg"/><Relationship Id="rId11" Type="http://schemas.openxmlformats.org/officeDocument/2006/relationships/image" Target="../media/image44.jpeg"/><Relationship Id="rId12" Type="http://schemas.openxmlformats.org/officeDocument/2006/relationships/image" Target="../media/image4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jpeg"/><Relationship Id="rId9" Type="http://schemas.openxmlformats.org/officeDocument/2006/relationships/image" Target="../media/image53.jpeg"/><Relationship Id="rId10" Type="http://schemas.openxmlformats.org/officeDocument/2006/relationships/image" Target="../media/image26.png"/><Relationship Id="rId11" Type="http://schemas.openxmlformats.org/officeDocument/2006/relationships/image" Target="../media/image54.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jpeg"/><Relationship Id="rId9" Type="http://schemas.openxmlformats.org/officeDocument/2006/relationships/image" Target="../media/image26.png"/><Relationship Id="rId10" Type="http://schemas.openxmlformats.org/officeDocument/2006/relationships/image" Target="../media/image62.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7.png"/><Relationship Id="rId4"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1Vg1MeRYmWI" TargetMode="External"/><Relationship Id="rId3" Type="http://schemas.openxmlformats.org/officeDocument/2006/relationships/image" Target="../media/image27.png"/><Relationship Id="rId4" Type="http://schemas.openxmlformats.org/officeDocument/2006/relationships/image" Target="../media/image28.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68.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hyperlink" Target="http://en.wikipedia.org/wiki/Internet_Protocol_Suite" TargetMode="External"/></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hyperlink" Target="http://en.wikipedia.org/wiki/Internet_Protocol_Suite" TargetMode="External"/></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TCP_and_UDP_port" TargetMode="External"/><Relationship Id="rId3" Type="http://schemas.openxmlformats.org/officeDocument/2006/relationships/hyperlink" Target="http://en.wikipedia.org/wiki/List_of_TCP_and_UDP_port_numbers" TargetMode="External"/></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en.wikipedia.org/wiki/TCP_and_UDP_port" TargetMode="External"/><Relationship Id="rId3" Type="http://schemas.openxmlformats.org/officeDocument/2006/relationships/hyperlink" Target="http://en.wikipedia.org/wiki/List_of_TCP_and_UDP_port_numbers" TargetMode="External"/></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7.png"/><Relationship Id="rId4" Type="http://schemas.openxmlformats.org/officeDocument/2006/relationships/image" Target="../media/image4.jpeg"/><Relationship Id="rId5" Type="http://schemas.openxmlformats.org/officeDocument/2006/relationships/hyperlink" Target="http://www.dr-chuck.com" TargetMode="External"/><Relationship Id="rId6" Type="http://schemas.openxmlformats.org/officeDocument/2006/relationships/hyperlink" Target="http://www.clker.com/search/networksym/1"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en.wikipedia.org/wiki/List_of_TCP_and_UDP_port_numbers" TargetMode="External"/><Relationship Id="rId3" Type="http://schemas.openxmlformats.org/officeDocument/2006/relationships/image" Target="../media/image69.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en.wikipedia.org/wiki/Http" TargetMode="External"/><Relationship Id="rId3" Type="http://schemas.openxmlformats.org/officeDocument/2006/relationships/hyperlink" Target="http://en.wikipedia.org/wiki/Pop3" TargetMode="External"/></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hyperlink" Target="http://en.wikipedia.org/wiki/Internet_Protocol_Suite" TargetMode="External"/></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Http" TargetMode="External"/></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reilly.com/openbook/cgi/ch04_02.html" TargetMode="External"/><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hyperlink" Target="http://www.dr-chuck.com/" TargetMode="External"/></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71.jpeg"/><Relationship Id="rId4" Type="http://schemas.openxmlformats.org/officeDocument/2006/relationships/hyperlink" Target="http://www.oreilly.com/openbook/cgi/ch04_02.html" TargetMode="External"/><Relationship Id="rId5" Type="http://schemas.openxmlformats.org/officeDocument/2006/relationships/hyperlink" Target="http://www.dr-chuck.com/" TargetMode="External"/></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 Id="rId3" Type="http://schemas.openxmlformats.org/officeDocument/2006/relationships/image" Target="../media/image73.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75.jpeg"/><Relationship Id="rId6" Type="http://schemas.openxmlformats.org/officeDocument/2006/relationships/image" Target="../media/image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xkcd.com/742/" TargetMode="External"/><Relationship Id="rId3" Type="http://schemas.openxmlformats.org/officeDocument/2006/relationships/hyperlink" Target="http://creativecommons.org/licenses/by-nc/2.5/" TargetMode="External"/><Relationship Id="rId4" Type="http://schemas.openxmlformats.org/officeDocument/2006/relationships/hyperlink" Target="http://upload.wikimedia.org/wikipedia/commons/c/c4/IP_stack_connections.svg" TargetMode="External"/><Relationship Id="rId5" Type="http://schemas.openxmlformats.org/officeDocument/2006/relationships/hyperlink" Target="http://creativecommons.org/licenses/by-sa/3.0/deed.en" TargetMode="External"/><Relationship Id="rId6" Type="http://schemas.openxmlformats.org/officeDocument/2006/relationships/hyperlink" Target="http://www.flickr.com/photos/nirak/270213335/" TargetMode="External"/><Relationship Id="rId7" Type="http://schemas.openxmlformats.org/officeDocument/2006/relationships/hyperlink" Target="http://creativecommons.org/licenses/by/2.0/deed.en" TargetMode="External"/><Relationship Id="rId8" Type="http://schemas.openxmlformats.org/officeDocument/2006/relationships/hyperlink" Target="http://upload.wikimedia.org/wikipedia/commons/d/d2/Internet_map_1024.jpg" TargetMode="External"/><Relationship Id="rId9" Type="http://schemas.openxmlformats.org/officeDocument/2006/relationships/hyperlink" Target="http://creativecommons.org/licenses/by/2.5/deed.en" TargetMode="Externa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Internet Technology"/>
          <p:cNvSpPr txBox="1"/>
          <p:nvPr>
            <p:ph type="title"/>
          </p:nvPr>
        </p:nvSpPr>
        <p:spPr>
          <a:xfrm>
            <a:off x="1270000" y="1028700"/>
            <a:ext cx="13931900" cy="2565400"/>
          </a:xfrm>
          <a:prstGeom prst="rect">
            <a:avLst/>
          </a:prstGeom>
        </p:spPr>
        <p:txBody>
          <a:bodyPr/>
          <a:lstStyle>
            <a:lvl1pPr>
              <a:defRPr sz="7400">
                <a:solidFill>
                  <a:srgbClr val="00FF00"/>
                </a:solidFill>
              </a:defRPr>
            </a:lvl1pPr>
          </a:lstStyle>
          <a:p>
            <a:pPr/>
            <a:r>
              <a:t>Internet Technology</a:t>
            </a:r>
          </a:p>
        </p:txBody>
      </p:sp>
      <p:sp>
        <p:nvSpPr>
          <p:cNvPr id="163" name="Dr. Charles Severance &lt;csev@umich.edu&gt;…"/>
          <p:cNvSpPr txBox="1"/>
          <p:nvPr>
            <p:ph type="body" sz="quarter" idx="1"/>
          </p:nvPr>
        </p:nvSpPr>
        <p:spPr>
          <a:xfrm>
            <a:off x="1155700" y="4089400"/>
            <a:ext cx="13931900" cy="1955800"/>
          </a:xfrm>
          <a:prstGeom prst="rect">
            <a:avLst/>
          </a:prstGeom>
        </p:spPr>
        <p:txBody>
          <a:bodyPr/>
          <a:lstStyle/>
          <a:p>
            <a:pPr>
              <a:defRPr sz="3900">
                <a:solidFill>
                  <a:srgbClr val="FFFF00"/>
                </a:solidFill>
              </a:defRPr>
            </a:pPr>
            <a:r>
              <a:t>Dr. Charles Severance &lt;csev@umich.edu&gt;</a:t>
            </a:r>
          </a:p>
          <a:p>
            <a:pPr>
              <a:defRPr sz="3900">
                <a:solidFill>
                  <a:srgbClr val="FFFF00"/>
                </a:solidFill>
              </a:defRPr>
            </a:pPr>
            <a:r>
              <a:t>http://www.dr-chuck.com/</a:t>
            </a:r>
          </a:p>
          <a:p>
            <a:pPr>
              <a:defRPr sz="3900">
                <a:solidFill>
                  <a:srgbClr val="FFFF00"/>
                </a:solidFill>
              </a:defRPr>
            </a:pPr>
            <a:r>
              <a:t>Twitter: @drchuck</a:t>
            </a:r>
          </a:p>
        </p:txBody>
      </p:sp>
      <p:pic>
        <p:nvPicPr>
          <p:cNvPr id="164" name="image.jpeg" descr="image.jpeg"/>
          <p:cNvPicPr>
            <a:picLocks noChangeAspect="1"/>
          </p:cNvPicPr>
          <p:nvPr/>
        </p:nvPicPr>
        <p:blipFill>
          <a:blip r:embed="rId2">
            <a:extLst/>
          </a:blip>
          <a:stretch>
            <a:fillRect/>
          </a:stretch>
        </p:blipFill>
        <p:spPr>
          <a:xfrm>
            <a:off x="393700" y="5915025"/>
            <a:ext cx="3683000" cy="2746375"/>
          </a:xfrm>
          <a:prstGeom prst="rect">
            <a:avLst/>
          </a:prstGeom>
          <a:ln w="12700">
            <a:miter lim="400000"/>
          </a:ln>
        </p:spPr>
      </p:pic>
      <p:sp>
        <p:nvSpPr>
          <p:cNvPr id="165" name="https://www.coursera.org/course/insidetheinternet"/>
          <p:cNvSpPr txBox="1"/>
          <p:nvPr/>
        </p:nvSpPr>
        <p:spPr>
          <a:xfrm>
            <a:off x="4374114" y="7734300"/>
            <a:ext cx="7818922" cy="444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914400">
              <a:defRPr sz="3000" u="sng">
                <a:solidFill>
                  <a:srgbClr val="009999"/>
                </a:solidFill>
                <a:uFill>
                  <a:solidFill>
                    <a:srgbClr val="009999"/>
                  </a:solidFill>
                </a:uFill>
                <a:latin typeface="+mn-lt"/>
                <a:ea typeface="+mn-ea"/>
                <a:cs typeface="+mn-cs"/>
                <a:sym typeface="Gill Sans"/>
                <a:hlinkClick r:id="rId3" invalidUrl="" action="" tgtFrame="" tooltip="" history="1" highlightClick="0" endSnd="0"/>
              </a:defRPr>
            </a:lvl1pPr>
          </a:lstStyle>
          <a:p>
            <a:pPr>
              <a:defRPr u="none">
                <a:solidFill>
                  <a:srgbClr val="FF00FF"/>
                </a:solidFill>
                <a:uFillTx/>
              </a:defRPr>
            </a:pPr>
            <a:r>
              <a:rPr u="sng">
                <a:solidFill>
                  <a:srgbClr val="009999"/>
                </a:solidFill>
                <a:uFill>
                  <a:solidFill>
                    <a:srgbClr val="009999"/>
                  </a:solidFill>
                </a:uFill>
                <a:hlinkClick r:id="rId3" invalidUrl="" action="" tgtFrame="" tooltip="" history="1" highlightClick="0" endSnd="0"/>
              </a:rPr>
              <a:t>https://www.coursera.org/course/insidetheinternet</a:t>
            </a:r>
          </a:p>
        </p:txBody>
      </p:sp>
      <p:pic>
        <p:nvPicPr>
          <p:cNvPr id="166" name="image.png" descr="image.png"/>
          <p:cNvPicPr>
            <a:picLocks noChangeAspect="1"/>
          </p:cNvPicPr>
          <p:nvPr/>
        </p:nvPicPr>
        <p:blipFill>
          <a:blip r:embed="rId4">
            <a:extLst/>
          </a:blip>
          <a:stretch>
            <a:fillRect/>
          </a:stretch>
        </p:blipFill>
        <p:spPr>
          <a:xfrm>
            <a:off x="13119100" y="7594600"/>
            <a:ext cx="2667000" cy="7366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Untitled.png" descr="Untitled.png"/>
          <p:cNvPicPr>
            <a:picLocks noChangeAspect="1"/>
          </p:cNvPicPr>
          <p:nvPr/>
        </p:nvPicPr>
        <p:blipFill>
          <a:blip r:embed="rId2">
            <a:extLst/>
          </a:blip>
          <a:stretch>
            <a:fillRect/>
          </a:stretch>
        </p:blipFill>
        <p:spPr>
          <a:xfrm>
            <a:off x="488743" y="520700"/>
            <a:ext cx="15576757" cy="8089900"/>
          </a:xfrm>
          <a:prstGeom prst="rect">
            <a:avLst/>
          </a:prstGeom>
          <a:ln w="12700">
            <a:miter lim="400000"/>
          </a:ln>
        </p:spPr>
      </p:pic>
      <p:pic>
        <p:nvPicPr>
          <p:cNvPr id="275" name="Untitled.png" descr="Untitled.png"/>
          <p:cNvPicPr>
            <a:picLocks noChangeAspect="1"/>
          </p:cNvPicPr>
          <p:nvPr/>
        </p:nvPicPr>
        <p:blipFill>
          <a:blip r:embed="rId3">
            <a:extLst/>
          </a:blip>
          <a:stretch>
            <a:fillRect/>
          </a:stretch>
        </p:blipFill>
        <p:spPr>
          <a:xfrm>
            <a:off x="11582108" y="2260600"/>
            <a:ext cx="901701" cy="740075"/>
          </a:xfrm>
          <a:prstGeom prst="rect">
            <a:avLst/>
          </a:prstGeom>
          <a:ln w="12700">
            <a:miter lim="400000"/>
          </a:ln>
        </p:spPr>
      </p:pic>
      <p:pic>
        <p:nvPicPr>
          <p:cNvPr id="276" name="Untitled.png" descr="Untitled.png"/>
          <p:cNvPicPr>
            <a:picLocks noChangeAspect="1"/>
          </p:cNvPicPr>
          <p:nvPr/>
        </p:nvPicPr>
        <p:blipFill>
          <a:blip r:embed="rId3">
            <a:extLst/>
          </a:blip>
          <a:stretch>
            <a:fillRect/>
          </a:stretch>
        </p:blipFill>
        <p:spPr>
          <a:xfrm>
            <a:off x="698500" y="3644900"/>
            <a:ext cx="901700" cy="740075"/>
          </a:xfrm>
          <a:prstGeom prst="rect">
            <a:avLst/>
          </a:prstGeom>
          <a:ln w="12700">
            <a:miter lim="400000"/>
          </a:ln>
        </p:spPr>
      </p:pic>
      <p:sp>
        <p:nvSpPr>
          <p:cNvPr id="277" name="1"/>
          <p:cNvSpPr txBox="1"/>
          <p:nvPr/>
        </p:nvSpPr>
        <p:spPr>
          <a:xfrm>
            <a:off x="10933906" y="2311400"/>
            <a:ext cx="342901" cy="622300"/>
          </a:xfrm>
          <a:prstGeom prst="rect">
            <a:avLst/>
          </a:prstGeom>
          <a:solidFill>
            <a:srgbClr val="0433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1</a:t>
            </a:r>
          </a:p>
        </p:txBody>
      </p:sp>
      <p:sp>
        <p:nvSpPr>
          <p:cNvPr id="278" name="2"/>
          <p:cNvSpPr txBox="1"/>
          <p:nvPr/>
        </p:nvSpPr>
        <p:spPr>
          <a:xfrm>
            <a:off x="11252200" y="2971800"/>
            <a:ext cx="342900" cy="622300"/>
          </a:xfrm>
          <a:prstGeom prst="rect">
            <a:avLst/>
          </a:prstGeom>
          <a:solidFill>
            <a:srgbClr val="0433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2</a:t>
            </a:r>
          </a:p>
        </p:txBody>
      </p:sp>
      <p:sp>
        <p:nvSpPr>
          <p:cNvPr id="279" name="3"/>
          <p:cNvSpPr txBox="1"/>
          <p:nvPr/>
        </p:nvSpPr>
        <p:spPr>
          <a:xfrm>
            <a:off x="11976100" y="3136900"/>
            <a:ext cx="342900" cy="622300"/>
          </a:xfrm>
          <a:prstGeom prst="rect">
            <a:avLst/>
          </a:prstGeom>
          <a:solidFill>
            <a:srgbClr val="0433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3</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Packet Switching - Postcards"/>
          <p:cNvSpPr txBox="1"/>
          <p:nvPr>
            <p:ph type="title"/>
          </p:nvPr>
        </p:nvSpPr>
        <p:spPr>
          <a:xfrm>
            <a:off x="482600" y="469900"/>
            <a:ext cx="9182100" cy="2298700"/>
          </a:xfrm>
          <a:prstGeom prst="rect">
            <a:avLst/>
          </a:prstGeom>
        </p:spPr>
        <p:txBody>
          <a:bodyPr/>
          <a:lstStyle>
            <a:lvl1pPr>
              <a:defRPr>
                <a:solidFill>
                  <a:srgbClr val="00F900"/>
                </a:solidFill>
              </a:defRPr>
            </a:lvl1pPr>
          </a:lstStyle>
          <a:p>
            <a:pPr/>
            <a:r>
              <a:t>Packet Switching - Postcards</a:t>
            </a:r>
          </a:p>
        </p:txBody>
      </p:sp>
      <p:sp>
        <p:nvSpPr>
          <p:cNvPr id="282" name="Hello there, have a nice day."/>
          <p:cNvSpPr txBox="1"/>
          <p:nvPr/>
        </p:nvSpPr>
        <p:spPr>
          <a:xfrm>
            <a:off x="9853327" y="7886700"/>
            <a:ext cx="5243513" cy="622300"/>
          </a:xfrm>
          <a:prstGeom prst="rect">
            <a:avLst/>
          </a:prstGeom>
          <a:solidFill>
            <a:srgbClr val="FF40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Hello there, have a nice day.</a:t>
            </a:r>
          </a:p>
        </p:txBody>
      </p:sp>
      <p:sp>
        <p:nvSpPr>
          <p:cNvPr id="283" name="Hello ther (1, csev, daphne)"/>
          <p:cNvSpPr txBox="1"/>
          <p:nvPr/>
        </p:nvSpPr>
        <p:spPr>
          <a:xfrm>
            <a:off x="996057" y="5143500"/>
            <a:ext cx="5130999" cy="622300"/>
          </a:xfrm>
          <a:prstGeom prst="rect">
            <a:avLst/>
          </a:prstGeom>
          <a:solidFill>
            <a:srgbClr val="0433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Hello ther (1, csev, daphne)</a:t>
            </a:r>
          </a:p>
        </p:txBody>
      </p:sp>
      <p:sp>
        <p:nvSpPr>
          <p:cNvPr id="284" name="e, have a (2, csev, daphne)"/>
          <p:cNvSpPr txBox="1"/>
          <p:nvPr/>
        </p:nvSpPr>
        <p:spPr>
          <a:xfrm>
            <a:off x="1050776" y="5143500"/>
            <a:ext cx="4767561" cy="622300"/>
          </a:xfrm>
          <a:prstGeom prst="rect">
            <a:avLst/>
          </a:prstGeom>
          <a:solidFill>
            <a:srgbClr val="0433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e, have a (2, csev, daphne)</a:t>
            </a:r>
          </a:p>
        </p:txBody>
      </p:sp>
      <p:sp>
        <p:nvSpPr>
          <p:cNvPr id="285" name="nice day. (3, csev, daphne)"/>
          <p:cNvSpPr txBox="1"/>
          <p:nvPr/>
        </p:nvSpPr>
        <p:spPr>
          <a:xfrm>
            <a:off x="1078817" y="5145949"/>
            <a:ext cx="4721127" cy="622301"/>
          </a:xfrm>
          <a:prstGeom prst="rect">
            <a:avLst/>
          </a:prstGeom>
          <a:solidFill>
            <a:srgbClr val="0433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nice day. (3, csev, daphne)</a:t>
            </a:r>
          </a:p>
        </p:txBody>
      </p:sp>
      <p:pic>
        <p:nvPicPr>
          <p:cNvPr id="286" name="Untitled.png" descr="Untitled.png"/>
          <p:cNvPicPr>
            <a:picLocks noChangeAspect="1"/>
          </p:cNvPicPr>
          <p:nvPr/>
        </p:nvPicPr>
        <p:blipFill>
          <a:blip r:embed="rId2">
            <a:extLst/>
          </a:blip>
          <a:stretch>
            <a:fillRect/>
          </a:stretch>
        </p:blipFill>
        <p:spPr>
          <a:xfrm>
            <a:off x="901408" y="3530600"/>
            <a:ext cx="5295901" cy="434663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572247 -0.127586" origin="layout" pathEditMode="relative">
                                      <p:cBhvr>
                                        <p:cTn id="6" dur="1000" fill="hold"/>
                                        <p:tgtEl>
                                          <p:spTgt spid="28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000000 L 0.600573 0.103117" origin="layout" pathEditMode="relative">
                                      <p:cBhvr>
                                        <p:cTn id="10" dur="1000" fill="hold"/>
                                        <p:tgtEl>
                                          <p:spTgt spid="28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accel="50000" decel="50000" fill="hold">
                                  <p:stCondLst>
                                    <p:cond delay="0"/>
                                  </p:stCondLst>
                                  <p:childTnLst>
                                    <p:animMotion path="M 0.000000 0.000000 L 0.604807 0.000694" origin="layout" pathEditMode="relative">
                                      <p:cBhvr>
                                        <p:cTn id="14" dur="1000" fill="hold"/>
                                        <p:tgtEl>
                                          <p:spTgt spid="28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 grpId="4"/>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red Network"/>
          <p:cNvSpPr txBox="1"/>
          <p:nvPr>
            <p:ph type="title"/>
          </p:nvPr>
        </p:nvSpPr>
        <p:spPr>
          <a:prstGeom prst="rect">
            <a:avLst/>
          </a:prstGeom>
        </p:spPr>
        <p:txBody>
          <a:bodyPr/>
          <a:lstStyle/>
          <a:p>
            <a:pPr/>
            <a:r>
              <a:t>Shared Network</a:t>
            </a:r>
          </a:p>
        </p:txBody>
      </p:sp>
      <p:pic>
        <p:nvPicPr>
          <p:cNvPr id="289" name="11949839031316979841alcatel_oxo_nicolas_cle_.svg.med.png" descr="11949839031316979841alcatel_oxo_nicolas_cle_.svg.med.png"/>
          <p:cNvPicPr>
            <a:picLocks noChangeAspect="1"/>
          </p:cNvPicPr>
          <p:nvPr/>
        </p:nvPicPr>
        <p:blipFill>
          <a:blip r:embed="rId3">
            <a:extLst/>
          </a:blip>
          <a:stretch>
            <a:fillRect/>
          </a:stretch>
        </p:blipFill>
        <p:spPr>
          <a:xfrm>
            <a:off x="2984500" y="2222500"/>
            <a:ext cx="3810000" cy="1943100"/>
          </a:xfrm>
          <a:prstGeom prst="rect">
            <a:avLst/>
          </a:prstGeom>
          <a:ln w="12700">
            <a:miter lim="400000"/>
          </a:ln>
        </p:spPr>
      </p:pic>
      <p:grpSp>
        <p:nvGrpSpPr>
          <p:cNvPr id="306" name="Group"/>
          <p:cNvGrpSpPr/>
          <p:nvPr/>
        </p:nvGrpSpPr>
        <p:grpSpPr>
          <a:xfrm>
            <a:off x="731837" y="2012825"/>
            <a:ext cx="1130301" cy="812926"/>
            <a:chOff x="0" y="0"/>
            <a:chExt cx="1130300" cy="812925"/>
          </a:xfrm>
        </p:grpSpPr>
        <p:grpSp>
          <p:nvGrpSpPr>
            <p:cNvPr id="304" name="Group"/>
            <p:cNvGrpSpPr/>
            <p:nvPr/>
          </p:nvGrpSpPr>
          <p:grpSpPr>
            <a:xfrm>
              <a:off x="0" y="0"/>
              <a:ext cx="1130301" cy="812926"/>
              <a:chOff x="0" y="0"/>
              <a:chExt cx="1130300" cy="812925"/>
            </a:xfrm>
          </p:grpSpPr>
          <p:grpSp>
            <p:nvGrpSpPr>
              <p:cNvPr id="302" name="Group"/>
              <p:cNvGrpSpPr/>
              <p:nvPr/>
            </p:nvGrpSpPr>
            <p:grpSpPr>
              <a:xfrm>
                <a:off x="0" y="0"/>
                <a:ext cx="1130301" cy="812926"/>
                <a:chOff x="0" y="0"/>
                <a:chExt cx="1130300" cy="812925"/>
              </a:xfrm>
            </p:grpSpPr>
            <p:grpSp>
              <p:nvGrpSpPr>
                <p:cNvPr id="292" name="Group"/>
                <p:cNvGrpSpPr/>
                <p:nvPr/>
              </p:nvGrpSpPr>
              <p:grpSpPr>
                <a:xfrm>
                  <a:off x="154551" y="0"/>
                  <a:ext cx="823505" cy="519264"/>
                  <a:chOff x="0" y="0"/>
                  <a:chExt cx="823504" cy="519263"/>
                </a:xfrm>
              </p:grpSpPr>
              <p:sp>
                <p:nvSpPr>
                  <p:cNvPr id="290" name="Rectangle"/>
                  <p:cNvSpPr/>
                  <p:nvPr/>
                </p:nvSpPr>
                <p:spPr>
                  <a:xfrm>
                    <a:off x="0" y="0"/>
                    <a:ext cx="823505" cy="519264"/>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91" name="Rounded Rectangle"/>
                  <p:cNvSpPr/>
                  <p:nvPr/>
                </p:nvSpPr>
                <p:spPr>
                  <a:xfrm>
                    <a:off x="65741" y="46632"/>
                    <a:ext cx="690869" cy="427259"/>
                  </a:xfrm>
                  <a:prstGeom prst="roundRect">
                    <a:avLst>
                      <a:gd name="adj" fmla="val 15739"/>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299" name="Group"/>
                <p:cNvGrpSpPr/>
                <p:nvPr/>
              </p:nvGrpSpPr>
              <p:grpSpPr>
                <a:xfrm>
                  <a:off x="0" y="676806"/>
                  <a:ext cx="1130301" cy="136120"/>
                  <a:chOff x="0" y="0"/>
                  <a:chExt cx="1130300" cy="136118"/>
                </a:xfrm>
              </p:grpSpPr>
              <p:sp>
                <p:nvSpPr>
                  <p:cNvPr id="293" name="Line"/>
                  <p:cNvSpPr/>
                  <p:nvPr/>
                </p:nvSpPr>
                <p:spPr>
                  <a:xfrm flipH="1">
                    <a:off x="0" y="0"/>
                    <a:ext cx="149938" cy="10586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94" name="Line"/>
                  <p:cNvSpPr/>
                  <p:nvPr/>
                </p:nvSpPr>
                <p:spPr>
                  <a:xfrm>
                    <a:off x="0" y="105869"/>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95" name="Line"/>
                  <p:cNvSpPr/>
                  <p:nvPr/>
                </p:nvSpPr>
                <p:spPr>
                  <a:xfrm>
                    <a:off x="0" y="134857"/>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96" name="Line"/>
                  <p:cNvSpPr/>
                  <p:nvPr/>
                </p:nvSpPr>
                <p:spPr>
                  <a:xfrm>
                    <a:off x="0" y="105869"/>
                    <a:ext cx="1154"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97" name="Line"/>
                  <p:cNvSpPr/>
                  <p:nvPr/>
                </p:nvSpPr>
                <p:spPr>
                  <a:xfrm>
                    <a:off x="982668" y="0"/>
                    <a:ext cx="146479" cy="105870"/>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98" name="Line"/>
                  <p:cNvSpPr/>
                  <p:nvPr/>
                </p:nvSpPr>
                <p:spPr>
                  <a:xfrm>
                    <a:off x="1129146" y="105869"/>
                    <a:ext cx="1155"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300" name="Rectangle"/>
                <p:cNvSpPr/>
                <p:nvPr/>
              </p:nvSpPr>
              <p:spPr>
                <a:xfrm>
                  <a:off x="156857" y="535648"/>
                  <a:ext cx="822353" cy="133598"/>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01" name="Line"/>
                <p:cNvSpPr/>
                <p:nvPr/>
              </p:nvSpPr>
              <p:spPr>
                <a:xfrm>
                  <a:off x="773909" y="602446"/>
                  <a:ext cx="163779" cy="1261"/>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303" name="Rectangle"/>
              <p:cNvSpPr/>
              <p:nvPr/>
            </p:nvSpPr>
            <p:spPr>
              <a:xfrm flipH="1" rot="10800000">
                <a:off x="208759" y="578499"/>
                <a:ext cx="88810" cy="13865"/>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305" name="Snapshot 2008-09-30 11-49-33.jpg" descr="Snapshot 2008-09-30 11-49-33.jpg"/>
            <p:cNvPicPr>
              <a:picLocks noChangeAspect="1"/>
            </p:cNvPicPr>
            <p:nvPr/>
          </p:nvPicPr>
          <p:blipFill>
            <a:blip r:embed="rId4">
              <a:extLst/>
            </a:blip>
            <a:stretch>
              <a:fillRect/>
            </a:stretch>
          </p:blipFill>
          <p:spPr>
            <a:xfrm>
              <a:off x="299975" y="69599"/>
              <a:ext cx="528959" cy="379088"/>
            </a:xfrm>
            <a:prstGeom prst="rect">
              <a:avLst/>
            </a:prstGeom>
            <a:ln w="12700" cap="flat">
              <a:noFill/>
              <a:miter lim="400000"/>
            </a:ln>
            <a:effectLst/>
          </p:spPr>
        </p:pic>
      </p:grpSp>
      <p:pic>
        <p:nvPicPr>
          <p:cNvPr id="307" name="11949839031316979841alcatel_oxo_nicolas_cle_.svg.med.png" descr="11949839031316979841alcatel_oxo_nicolas_cle_.svg.med.png"/>
          <p:cNvPicPr>
            <a:picLocks noChangeAspect="1"/>
          </p:cNvPicPr>
          <p:nvPr/>
        </p:nvPicPr>
        <p:blipFill>
          <a:blip r:embed="rId3">
            <a:extLst/>
          </a:blip>
          <a:stretch>
            <a:fillRect/>
          </a:stretch>
        </p:blipFill>
        <p:spPr>
          <a:xfrm>
            <a:off x="11125200" y="6273800"/>
            <a:ext cx="3810000" cy="1943100"/>
          </a:xfrm>
          <a:prstGeom prst="rect">
            <a:avLst/>
          </a:prstGeom>
          <a:ln w="12700">
            <a:miter lim="400000"/>
          </a:ln>
        </p:spPr>
      </p:pic>
      <p:grpSp>
        <p:nvGrpSpPr>
          <p:cNvPr id="324" name="Group"/>
          <p:cNvGrpSpPr/>
          <p:nvPr/>
        </p:nvGrpSpPr>
        <p:grpSpPr>
          <a:xfrm>
            <a:off x="731837" y="3422525"/>
            <a:ext cx="1130301" cy="812926"/>
            <a:chOff x="0" y="0"/>
            <a:chExt cx="1130300" cy="812925"/>
          </a:xfrm>
        </p:grpSpPr>
        <p:grpSp>
          <p:nvGrpSpPr>
            <p:cNvPr id="322" name="Group"/>
            <p:cNvGrpSpPr/>
            <p:nvPr/>
          </p:nvGrpSpPr>
          <p:grpSpPr>
            <a:xfrm>
              <a:off x="0" y="0"/>
              <a:ext cx="1130301" cy="812926"/>
              <a:chOff x="0" y="0"/>
              <a:chExt cx="1130300" cy="812925"/>
            </a:xfrm>
          </p:grpSpPr>
          <p:grpSp>
            <p:nvGrpSpPr>
              <p:cNvPr id="320" name="Group"/>
              <p:cNvGrpSpPr/>
              <p:nvPr/>
            </p:nvGrpSpPr>
            <p:grpSpPr>
              <a:xfrm>
                <a:off x="0" y="0"/>
                <a:ext cx="1130301" cy="812926"/>
                <a:chOff x="0" y="0"/>
                <a:chExt cx="1130300" cy="812925"/>
              </a:xfrm>
            </p:grpSpPr>
            <p:grpSp>
              <p:nvGrpSpPr>
                <p:cNvPr id="310" name="Group"/>
                <p:cNvGrpSpPr/>
                <p:nvPr/>
              </p:nvGrpSpPr>
              <p:grpSpPr>
                <a:xfrm>
                  <a:off x="154551" y="0"/>
                  <a:ext cx="823505" cy="519264"/>
                  <a:chOff x="0" y="0"/>
                  <a:chExt cx="823504" cy="519263"/>
                </a:xfrm>
              </p:grpSpPr>
              <p:sp>
                <p:nvSpPr>
                  <p:cNvPr id="308" name="Rectangle"/>
                  <p:cNvSpPr/>
                  <p:nvPr/>
                </p:nvSpPr>
                <p:spPr>
                  <a:xfrm>
                    <a:off x="0" y="0"/>
                    <a:ext cx="823505" cy="519264"/>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09" name="Rounded Rectangle"/>
                  <p:cNvSpPr/>
                  <p:nvPr/>
                </p:nvSpPr>
                <p:spPr>
                  <a:xfrm>
                    <a:off x="65741" y="46632"/>
                    <a:ext cx="690869" cy="427259"/>
                  </a:xfrm>
                  <a:prstGeom prst="roundRect">
                    <a:avLst>
                      <a:gd name="adj" fmla="val 15739"/>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317" name="Group"/>
                <p:cNvGrpSpPr/>
                <p:nvPr/>
              </p:nvGrpSpPr>
              <p:grpSpPr>
                <a:xfrm>
                  <a:off x="0" y="676806"/>
                  <a:ext cx="1130301" cy="136120"/>
                  <a:chOff x="0" y="0"/>
                  <a:chExt cx="1130300" cy="136118"/>
                </a:xfrm>
              </p:grpSpPr>
              <p:sp>
                <p:nvSpPr>
                  <p:cNvPr id="311" name="Line"/>
                  <p:cNvSpPr/>
                  <p:nvPr/>
                </p:nvSpPr>
                <p:spPr>
                  <a:xfrm flipH="1">
                    <a:off x="0" y="0"/>
                    <a:ext cx="149938" cy="10586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12" name="Line"/>
                  <p:cNvSpPr/>
                  <p:nvPr/>
                </p:nvSpPr>
                <p:spPr>
                  <a:xfrm>
                    <a:off x="0" y="105869"/>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13" name="Line"/>
                  <p:cNvSpPr/>
                  <p:nvPr/>
                </p:nvSpPr>
                <p:spPr>
                  <a:xfrm>
                    <a:off x="0" y="134857"/>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14" name="Line"/>
                  <p:cNvSpPr/>
                  <p:nvPr/>
                </p:nvSpPr>
                <p:spPr>
                  <a:xfrm>
                    <a:off x="0" y="105869"/>
                    <a:ext cx="1154"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15" name="Line"/>
                  <p:cNvSpPr/>
                  <p:nvPr/>
                </p:nvSpPr>
                <p:spPr>
                  <a:xfrm>
                    <a:off x="982668" y="0"/>
                    <a:ext cx="146479" cy="105870"/>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16" name="Line"/>
                  <p:cNvSpPr/>
                  <p:nvPr/>
                </p:nvSpPr>
                <p:spPr>
                  <a:xfrm>
                    <a:off x="1129146" y="105869"/>
                    <a:ext cx="1155"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318" name="Rectangle"/>
                <p:cNvSpPr/>
                <p:nvPr/>
              </p:nvSpPr>
              <p:spPr>
                <a:xfrm>
                  <a:off x="156857" y="535648"/>
                  <a:ext cx="822353" cy="133598"/>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19" name="Line"/>
                <p:cNvSpPr/>
                <p:nvPr/>
              </p:nvSpPr>
              <p:spPr>
                <a:xfrm>
                  <a:off x="773909" y="602446"/>
                  <a:ext cx="163779" cy="1261"/>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321" name="Rectangle"/>
              <p:cNvSpPr/>
              <p:nvPr/>
            </p:nvSpPr>
            <p:spPr>
              <a:xfrm flipH="1" rot="10800000">
                <a:off x="208759" y="578499"/>
                <a:ext cx="88810" cy="13865"/>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323" name="Snapshot 2008-09-30 11-49-33.jpg" descr="Snapshot 2008-09-30 11-49-33.jpg"/>
            <p:cNvPicPr>
              <a:picLocks noChangeAspect="1"/>
            </p:cNvPicPr>
            <p:nvPr/>
          </p:nvPicPr>
          <p:blipFill>
            <a:blip r:embed="rId4">
              <a:extLst/>
            </a:blip>
            <a:stretch>
              <a:fillRect/>
            </a:stretch>
          </p:blipFill>
          <p:spPr>
            <a:xfrm>
              <a:off x="299975" y="69599"/>
              <a:ext cx="528959" cy="379088"/>
            </a:xfrm>
            <a:prstGeom prst="rect">
              <a:avLst/>
            </a:prstGeom>
            <a:ln w="12700" cap="flat">
              <a:noFill/>
              <a:miter lim="400000"/>
            </a:ln>
            <a:effectLst/>
          </p:spPr>
        </p:pic>
      </p:grpSp>
      <p:grpSp>
        <p:nvGrpSpPr>
          <p:cNvPr id="341" name="Group"/>
          <p:cNvGrpSpPr/>
          <p:nvPr/>
        </p:nvGrpSpPr>
        <p:grpSpPr>
          <a:xfrm>
            <a:off x="731837" y="4768725"/>
            <a:ext cx="1130301" cy="812926"/>
            <a:chOff x="0" y="0"/>
            <a:chExt cx="1130300" cy="812925"/>
          </a:xfrm>
        </p:grpSpPr>
        <p:grpSp>
          <p:nvGrpSpPr>
            <p:cNvPr id="339" name="Group"/>
            <p:cNvGrpSpPr/>
            <p:nvPr/>
          </p:nvGrpSpPr>
          <p:grpSpPr>
            <a:xfrm>
              <a:off x="0" y="0"/>
              <a:ext cx="1130301" cy="812926"/>
              <a:chOff x="0" y="0"/>
              <a:chExt cx="1130300" cy="812925"/>
            </a:xfrm>
          </p:grpSpPr>
          <p:grpSp>
            <p:nvGrpSpPr>
              <p:cNvPr id="337" name="Group"/>
              <p:cNvGrpSpPr/>
              <p:nvPr/>
            </p:nvGrpSpPr>
            <p:grpSpPr>
              <a:xfrm>
                <a:off x="0" y="0"/>
                <a:ext cx="1130301" cy="812926"/>
                <a:chOff x="0" y="0"/>
                <a:chExt cx="1130300" cy="812925"/>
              </a:xfrm>
            </p:grpSpPr>
            <p:grpSp>
              <p:nvGrpSpPr>
                <p:cNvPr id="327" name="Group"/>
                <p:cNvGrpSpPr/>
                <p:nvPr/>
              </p:nvGrpSpPr>
              <p:grpSpPr>
                <a:xfrm>
                  <a:off x="154551" y="0"/>
                  <a:ext cx="823505" cy="519264"/>
                  <a:chOff x="0" y="0"/>
                  <a:chExt cx="823504" cy="519263"/>
                </a:xfrm>
              </p:grpSpPr>
              <p:sp>
                <p:nvSpPr>
                  <p:cNvPr id="325" name="Rectangle"/>
                  <p:cNvSpPr/>
                  <p:nvPr/>
                </p:nvSpPr>
                <p:spPr>
                  <a:xfrm>
                    <a:off x="0" y="0"/>
                    <a:ext cx="823505" cy="519264"/>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26" name="Rounded Rectangle"/>
                  <p:cNvSpPr/>
                  <p:nvPr/>
                </p:nvSpPr>
                <p:spPr>
                  <a:xfrm>
                    <a:off x="65741" y="46632"/>
                    <a:ext cx="690869" cy="427259"/>
                  </a:xfrm>
                  <a:prstGeom prst="roundRect">
                    <a:avLst>
                      <a:gd name="adj" fmla="val 15739"/>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334" name="Group"/>
                <p:cNvGrpSpPr/>
                <p:nvPr/>
              </p:nvGrpSpPr>
              <p:grpSpPr>
                <a:xfrm>
                  <a:off x="0" y="676806"/>
                  <a:ext cx="1130301" cy="136120"/>
                  <a:chOff x="0" y="0"/>
                  <a:chExt cx="1130300" cy="136118"/>
                </a:xfrm>
              </p:grpSpPr>
              <p:sp>
                <p:nvSpPr>
                  <p:cNvPr id="328" name="Line"/>
                  <p:cNvSpPr/>
                  <p:nvPr/>
                </p:nvSpPr>
                <p:spPr>
                  <a:xfrm flipH="1">
                    <a:off x="0" y="0"/>
                    <a:ext cx="149938" cy="10586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29" name="Line"/>
                  <p:cNvSpPr/>
                  <p:nvPr/>
                </p:nvSpPr>
                <p:spPr>
                  <a:xfrm>
                    <a:off x="0" y="105869"/>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30" name="Line"/>
                  <p:cNvSpPr/>
                  <p:nvPr/>
                </p:nvSpPr>
                <p:spPr>
                  <a:xfrm>
                    <a:off x="0" y="134857"/>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31" name="Line"/>
                  <p:cNvSpPr/>
                  <p:nvPr/>
                </p:nvSpPr>
                <p:spPr>
                  <a:xfrm>
                    <a:off x="0" y="105869"/>
                    <a:ext cx="1154"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32" name="Line"/>
                  <p:cNvSpPr/>
                  <p:nvPr/>
                </p:nvSpPr>
                <p:spPr>
                  <a:xfrm>
                    <a:off x="982668" y="0"/>
                    <a:ext cx="146479" cy="105870"/>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33" name="Line"/>
                  <p:cNvSpPr/>
                  <p:nvPr/>
                </p:nvSpPr>
                <p:spPr>
                  <a:xfrm>
                    <a:off x="1129146" y="105869"/>
                    <a:ext cx="1155"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335" name="Rectangle"/>
                <p:cNvSpPr/>
                <p:nvPr/>
              </p:nvSpPr>
              <p:spPr>
                <a:xfrm>
                  <a:off x="156857" y="535648"/>
                  <a:ext cx="822353" cy="133598"/>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36" name="Line"/>
                <p:cNvSpPr/>
                <p:nvPr/>
              </p:nvSpPr>
              <p:spPr>
                <a:xfrm>
                  <a:off x="773909" y="602446"/>
                  <a:ext cx="163779" cy="1261"/>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338" name="Rectangle"/>
              <p:cNvSpPr/>
              <p:nvPr/>
            </p:nvSpPr>
            <p:spPr>
              <a:xfrm flipH="1" rot="10800000">
                <a:off x="208759" y="578499"/>
                <a:ext cx="88810" cy="13865"/>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340" name="Snapshot 2008-09-30 11-49-33.jpg" descr="Snapshot 2008-09-30 11-49-33.jpg"/>
            <p:cNvPicPr>
              <a:picLocks noChangeAspect="1"/>
            </p:cNvPicPr>
            <p:nvPr/>
          </p:nvPicPr>
          <p:blipFill>
            <a:blip r:embed="rId4">
              <a:extLst/>
            </a:blip>
            <a:stretch>
              <a:fillRect/>
            </a:stretch>
          </p:blipFill>
          <p:spPr>
            <a:xfrm>
              <a:off x="299975" y="69599"/>
              <a:ext cx="528959" cy="379088"/>
            </a:xfrm>
            <a:prstGeom prst="rect">
              <a:avLst/>
            </a:prstGeom>
            <a:ln w="12700" cap="flat">
              <a:noFill/>
              <a:miter lim="400000"/>
            </a:ln>
            <a:effectLst/>
          </p:spPr>
        </p:pic>
      </p:grpSp>
      <p:sp>
        <p:nvSpPr>
          <p:cNvPr id="342" name="Line"/>
          <p:cNvSpPr/>
          <p:nvPr/>
        </p:nvSpPr>
        <p:spPr>
          <a:xfrm flipH="1">
            <a:off x="7551838" y="3930248"/>
            <a:ext cx="1131747" cy="617318"/>
          </a:xfrm>
          <a:prstGeom prst="line">
            <a:avLst/>
          </a:prstGeom>
          <a:ln w="76200">
            <a:solidFill>
              <a:srgbClr val="FFFB00"/>
            </a:solidFill>
            <a:miter lim="400000"/>
            <a:headEnd type="triangle"/>
            <a:tailEnd type="triangle"/>
          </a:ln>
        </p:spPr>
        <p:txBody>
          <a:bodyPr lIns="0" tIns="0" rIns="0" bIns="0"/>
          <a:lstStyle/>
          <a:p>
            <a:pPr/>
          </a:p>
        </p:txBody>
      </p:sp>
      <p:sp>
        <p:nvSpPr>
          <p:cNvPr id="343" name="Line"/>
          <p:cNvSpPr/>
          <p:nvPr/>
        </p:nvSpPr>
        <p:spPr>
          <a:xfrm flipH="1">
            <a:off x="2428111" y="1728486"/>
            <a:ext cx="20579" cy="4012558"/>
          </a:xfrm>
          <a:prstGeom prst="line">
            <a:avLst/>
          </a:prstGeom>
          <a:ln w="76200">
            <a:solidFill>
              <a:srgbClr val="FF40FF"/>
            </a:solidFill>
            <a:miter lim="400000"/>
          </a:ln>
        </p:spPr>
        <p:txBody>
          <a:bodyPr lIns="0" tIns="0" rIns="0" bIns="0"/>
          <a:lstStyle/>
          <a:p>
            <a:pPr/>
          </a:p>
        </p:txBody>
      </p:sp>
      <p:grpSp>
        <p:nvGrpSpPr>
          <p:cNvPr id="360" name="Group"/>
          <p:cNvGrpSpPr/>
          <p:nvPr/>
        </p:nvGrpSpPr>
        <p:grpSpPr>
          <a:xfrm>
            <a:off x="4592637" y="6991225"/>
            <a:ext cx="1130301" cy="812926"/>
            <a:chOff x="0" y="0"/>
            <a:chExt cx="1130300" cy="812925"/>
          </a:xfrm>
        </p:grpSpPr>
        <p:grpSp>
          <p:nvGrpSpPr>
            <p:cNvPr id="358" name="Group"/>
            <p:cNvGrpSpPr/>
            <p:nvPr/>
          </p:nvGrpSpPr>
          <p:grpSpPr>
            <a:xfrm>
              <a:off x="0" y="0"/>
              <a:ext cx="1130301" cy="812926"/>
              <a:chOff x="0" y="0"/>
              <a:chExt cx="1130300" cy="812925"/>
            </a:xfrm>
          </p:grpSpPr>
          <p:grpSp>
            <p:nvGrpSpPr>
              <p:cNvPr id="356" name="Group"/>
              <p:cNvGrpSpPr/>
              <p:nvPr/>
            </p:nvGrpSpPr>
            <p:grpSpPr>
              <a:xfrm>
                <a:off x="0" y="0"/>
                <a:ext cx="1130301" cy="812926"/>
                <a:chOff x="0" y="0"/>
                <a:chExt cx="1130300" cy="812925"/>
              </a:xfrm>
            </p:grpSpPr>
            <p:grpSp>
              <p:nvGrpSpPr>
                <p:cNvPr id="346" name="Group"/>
                <p:cNvGrpSpPr/>
                <p:nvPr/>
              </p:nvGrpSpPr>
              <p:grpSpPr>
                <a:xfrm>
                  <a:off x="154551" y="0"/>
                  <a:ext cx="823505" cy="519264"/>
                  <a:chOff x="0" y="0"/>
                  <a:chExt cx="823504" cy="519263"/>
                </a:xfrm>
              </p:grpSpPr>
              <p:sp>
                <p:nvSpPr>
                  <p:cNvPr id="344" name="Rectangle"/>
                  <p:cNvSpPr/>
                  <p:nvPr/>
                </p:nvSpPr>
                <p:spPr>
                  <a:xfrm>
                    <a:off x="0" y="0"/>
                    <a:ext cx="823505" cy="519264"/>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45" name="Rounded Rectangle"/>
                  <p:cNvSpPr/>
                  <p:nvPr/>
                </p:nvSpPr>
                <p:spPr>
                  <a:xfrm>
                    <a:off x="65741" y="46632"/>
                    <a:ext cx="690869" cy="427259"/>
                  </a:xfrm>
                  <a:prstGeom prst="roundRect">
                    <a:avLst>
                      <a:gd name="adj" fmla="val 15739"/>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353" name="Group"/>
                <p:cNvGrpSpPr/>
                <p:nvPr/>
              </p:nvGrpSpPr>
              <p:grpSpPr>
                <a:xfrm>
                  <a:off x="0" y="676806"/>
                  <a:ext cx="1130301" cy="136120"/>
                  <a:chOff x="0" y="0"/>
                  <a:chExt cx="1130300" cy="136118"/>
                </a:xfrm>
              </p:grpSpPr>
              <p:sp>
                <p:nvSpPr>
                  <p:cNvPr id="347" name="Line"/>
                  <p:cNvSpPr/>
                  <p:nvPr/>
                </p:nvSpPr>
                <p:spPr>
                  <a:xfrm flipH="1">
                    <a:off x="0" y="0"/>
                    <a:ext cx="149938" cy="10586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48" name="Line"/>
                  <p:cNvSpPr/>
                  <p:nvPr/>
                </p:nvSpPr>
                <p:spPr>
                  <a:xfrm>
                    <a:off x="0" y="105869"/>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49" name="Line"/>
                  <p:cNvSpPr/>
                  <p:nvPr/>
                </p:nvSpPr>
                <p:spPr>
                  <a:xfrm>
                    <a:off x="0" y="134857"/>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50" name="Line"/>
                  <p:cNvSpPr/>
                  <p:nvPr/>
                </p:nvSpPr>
                <p:spPr>
                  <a:xfrm>
                    <a:off x="0" y="105869"/>
                    <a:ext cx="1154"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51" name="Line"/>
                  <p:cNvSpPr/>
                  <p:nvPr/>
                </p:nvSpPr>
                <p:spPr>
                  <a:xfrm>
                    <a:off x="982668" y="0"/>
                    <a:ext cx="146479" cy="105870"/>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52" name="Line"/>
                  <p:cNvSpPr/>
                  <p:nvPr/>
                </p:nvSpPr>
                <p:spPr>
                  <a:xfrm>
                    <a:off x="1129146" y="105869"/>
                    <a:ext cx="1155"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354" name="Rectangle"/>
                <p:cNvSpPr/>
                <p:nvPr/>
              </p:nvSpPr>
              <p:spPr>
                <a:xfrm>
                  <a:off x="156857" y="535648"/>
                  <a:ext cx="822353" cy="133598"/>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55" name="Line"/>
                <p:cNvSpPr/>
                <p:nvPr/>
              </p:nvSpPr>
              <p:spPr>
                <a:xfrm>
                  <a:off x="773909" y="602446"/>
                  <a:ext cx="163779" cy="1261"/>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357" name="Rectangle"/>
              <p:cNvSpPr/>
              <p:nvPr/>
            </p:nvSpPr>
            <p:spPr>
              <a:xfrm flipH="1" rot="10800000">
                <a:off x="208759" y="578499"/>
                <a:ext cx="88810" cy="13865"/>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359" name="Snapshot 2008-09-30 11-49-33.jpg" descr="Snapshot 2008-09-30 11-49-33.jpg"/>
            <p:cNvPicPr>
              <a:picLocks noChangeAspect="1"/>
            </p:cNvPicPr>
            <p:nvPr/>
          </p:nvPicPr>
          <p:blipFill>
            <a:blip r:embed="rId4">
              <a:extLst/>
            </a:blip>
            <a:stretch>
              <a:fillRect/>
            </a:stretch>
          </p:blipFill>
          <p:spPr>
            <a:xfrm>
              <a:off x="299975" y="69599"/>
              <a:ext cx="528959" cy="379088"/>
            </a:xfrm>
            <a:prstGeom prst="rect">
              <a:avLst/>
            </a:prstGeom>
            <a:ln w="12700" cap="flat">
              <a:noFill/>
              <a:miter lim="400000"/>
            </a:ln>
            <a:effectLst/>
          </p:spPr>
        </p:pic>
      </p:grpSp>
      <p:grpSp>
        <p:nvGrpSpPr>
          <p:cNvPr id="377" name="Group"/>
          <p:cNvGrpSpPr/>
          <p:nvPr/>
        </p:nvGrpSpPr>
        <p:grpSpPr>
          <a:xfrm>
            <a:off x="6408737" y="7994525"/>
            <a:ext cx="1130301" cy="812926"/>
            <a:chOff x="0" y="0"/>
            <a:chExt cx="1130300" cy="812925"/>
          </a:xfrm>
        </p:grpSpPr>
        <p:grpSp>
          <p:nvGrpSpPr>
            <p:cNvPr id="375" name="Group"/>
            <p:cNvGrpSpPr/>
            <p:nvPr/>
          </p:nvGrpSpPr>
          <p:grpSpPr>
            <a:xfrm>
              <a:off x="0" y="0"/>
              <a:ext cx="1130301" cy="812926"/>
              <a:chOff x="0" y="0"/>
              <a:chExt cx="1130300" cy="812925"/>
            </a:xfrm>
          </p:grpSpPr>
          <p:grpSp>
            <p:nvGrpSpPr>
              <p:cNvPr id="373" name="Group"/>
              <p:cNvGrpSpPr/>
              <p:nvPr/>
            </p:nvGrpSpPr>
            <p:grpSpPr>
              <a:xfrm>
                <a:off x="0" y="0"/>
                <a:ext cx="1130301" cy="812926"/>
                <a:chOff x="0" y="0"/>
                <a:chExt cx="1130300" cy="812925"/>
              </a:xfrm>
            </p:grpSpPr>
            <p:grpSp>
              <p:nvGrpSpPr>
                <p:cNvPr id="363" name="Group"/>
                <p:cNvGrpSpPr/>
                <p:nvPr/>
              </p:nvGrpSpPr>
              <p:grpSpPr>
                <a:xfrm>
                  <a:off x="154551" y="0"/>
                  <a:ext cx="823505" cy="519264"/>
                  <a:chOff x="0" y="0"/>
                  <a:chExt cx="823504" cy="519263"/>
                </a:xfrm>
              </p:grpSpPr>
              <p:sp>
                <p:nvSpPr>
                  <p:cNvPr id="361" name="Rectangle"/>
                  <p:cNvSpPr/>
                  <p:nvPr/>
                </p:nvSpPr>
                <p:spPr>
                  <a:xfrm>
                    <a:off x="0" y="0"/>
                    <a:ext cx="823505" cy="519264"/>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62" name="Rounded Rectangle"/>
                  <p:cNvSpPr/>
                  <p:nvPr/>
                </p:nvSpPr>
                <p:spPr>
                  <a:xfrm>
                    <a:off x="65741" y="46632"/>
                    <a:ext cx="690869" cy="427259"/>
                  </a:xfrm>
                  <a:prstGeom prst="roundRect">
                    <a:avLst>
                      <a:gd name="adj" fmla="val 15739"/>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370" name="Group"/>
                <p:cNvGrpSpPr/>
                <p:nvPr/>
              </p:nvGrpSpPr>
              <p:grpSpPr>
                <a:xfrm>
                  <a:off x="0" y="676806"/>
                  <a:ext cx="1130301" cy="136120"/>
                  <a:chOff x="0" y="0"/>
                  <a:chExt cx="1130300" cy="136118"/>
                </a:xfrm>
              </p:grpSpPr>
              <p:sp>
                <p:nvSpPr>
                  <p:cNvPr id="364" name="Line"/>
                  <p:cNvSpPr/>
                  <p:nvPr/>
                </p:nvSpPr>
                <p:spPr>
                  <a:xfrm flipH="1">
                    <a:off x="0" y="0"/>
                    <a:ext cx="149938" cy="10586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65" name="Line"/>
                  <p:cNvSpPr/>
                  <p:nvPr/>
                </p:nvSpPr>
                <p:spPr>
                  <a:xfrm>
                    <a:off x="0" y="105869"/>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66" name="Line"/>
                  <p:cNvSpPr/>
                  <p:nvPr/>
                </p:nvSpPr>
                <p:spPr>
                  <a:xfrm>
                    <a:off x="0" y="134857"/>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67" name="Line"/>
                  <p:cNvSpPr/>
                  <p:nvPr/>
                </p:nvSpPr>
                <p:spPr>
                  <a:xfrm>
                    <a:off x="0" y="105869"/>
                    <a:ext cx="1154"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68" name="Line"/>
                  <p:cNvSpPr/>
                  <p:nvPr/>
                </p:nvSpPr>
                <p:spPr>
                  <a:xfrm>
                    <a:off x="982668" y="0"/>
                    <a:ext cx="146479" cy="105870"/>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369" name="Line"/>
                  <p:cNvSpPr/>
                  <p:nvPr/>
                </p:nvSpPr>
                <p:spPr>
                  <a:xfrm>
                    <a:off x="1129146" y="105869"/>
                    <a:ext cx="1155"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371" name="Rectangle"/>
                <p:cNvSpPr/>
                <p:nvPr/>
              </p:nvSpPr>
              <p:spPr>
                <a:xfrm>
                  <a:off x="156857" y="535648"/>
                  <a:ext cx="822353" cy="133598"/>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72" name="Line"/>
                <p:cNvSpPr/>
                <p:nvPr/>
              </p:nvSpPr>
              <p:spPr>
                <a:xfrm>
                  <a:off x="773909" y="602446"/>
                  <a:ext cx="163779" cy="1261"/>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374" name="Rectangle"/>
              <p:cNvSpPr/>
              <p:nvPr/>
            </p:nvSpPr>
            <p:spPr>
              <a:xfrm flipH="1" rot="10800000">
                <a:off x="208759" y="578499"/>
                <a:ext cx="88810" cy="13865"/>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376" name="Snapshot 2008-09-30 11-49-33.jpg" descr="Snapshot 2008-09-30 11-49-33.jpg"/>
            <p:cNvPicPr>
              <a:picLocks noChangeAspect="1"/>
            </p:cNvPicPr>
            <p:nvPr/>
          </p:nvPicPr>
          <p:blipFill>
            <a:blip r:embed="rId4">
              <a:extLst/>
            </a:blip>
            <a:stretch>
              <a:fillRect/>
            </a:stretch>
          </p:blipFill>
          <p:spPr>
            <a:xfrm>
              <a:off x="299975" y="69599"/>
              <a:ext cx="528959" cy="379088"/>
            </a:xfrm>
            <a:prstGeom prst="rect">
              <a:avLst/>
            </a:prstGeom>
            <a:ln w="12700" cap="flat">
              <a:noFill/>
              <a:miter lim="400000"/>
            </a:ln>
            <a:effectLst/>
          </p:spPr>
        </p:pic>
      </p:grpSp>
      <p:pic>
        <p:nvPicPr>
          <p:cNvPr id="378" name="1194983908254897104switch_hp_nicolas_c_.svg.med.png" descr="1194983908254897104switch_hp_nicolas_c_.svg.med.png"/>
          <p:cNvPicPr>
            <a:picLocks noChangeAspect="1"/>
          </p:cNvPicPr>
          <p:nvPr/>
        </p:nvPicPr>
        <p:blipFill>
          <a:blip r:embed="rId5">
            <a:extLst/>
          </a:blip>
          <a:stretch>
            <a:fillRect/>
          </a:stretch>
        </p:blipFill>
        <p:spPr>
          <a:xfrm>
            <a:off x="3276600" y="5168900"/>
            <a:ext cx="1892300" cy="372153"/>
          </a:xfrm>
          <a:prstGeom prst="rect">
            <a:avLst/>
          </a:prstGeom>
          <a:ln w="12700">
            <a:miter lim="400000"/>
          </a:ln>
        </p:spPr>
      </p:pic>
      <p:pic>
        <p:nvPicPr>
          <p:cNvPr id="379" name="1194983908254897104switch_hp_nicolas_c_.svg.med.png" descr="1194983908254897104switch_hp_nicolas_c_.svg.med.png"/>
          <p:cNvPicPr>
            <a:picLocks noChangeAspect="1"/>
          </p:cNvPicPr>
          <p:nvPr/>
        </p:nvPicPr>
        <p:blipFill>
          <a:blip r:embed="rId5">
            <a:extLst/>
          </a:blip>
          <a:stretch>
            <a:fillRect/>
          </a:stretch>
        </p:blipFill>
        <p:spPr>
          <a:xfrm>
            <a:off x="6172200" y="4559300"/>
            <a:ext cx="1892300" cy="372153"/>
          </a:xfrm>
          <a:prstGeom prst="rect">
            <a:avLst/>
          </a:prstGeom>
          <a:ln w="12700">
            <a:miter lim="400000"/>
          </a:ln>
        </p:spPr>
      </p:pic>
      <p:pic>
        <p:nvPicPr>
          <p:cNvPr id="380" name="1194983908254897104switch_hp_nicolas_c_.svg.med.png" descr="1194983908254897104switch_hp_nicolas_c_.svg.med.png"/>
          <p:cNvPicPr>
            <a:picLocks noChangeAspect="1"/>
          </p:cNvPicPr>
          <p:nvPr/>
        </p:nvPicPr>
        <p:blipFill>
          <a:blip r:embed="rId5">
            <a:extLst/>
          </a:blip>
          <a:stretch>
            <a:fillRect/>
          </a:stretch>
        </p:blipFill>
        <p:spPr>
          <a:xfrm>
            <a:off x="7175500" y="5918200"/>
            <a:ext cx="1892300" cy="372153"/>
          </a:xfrm>
          <a:prstGeom prst="rect">
            <a:avLst/>
          </a:prstGeom>
          <a:ln w="12700">
            <a:miter lim="400000"/>
          </a:ln>
        </p:spPr>
      </p:pic>
      <p:pic>
        <p:nvPicPr>
          <p:cNvPr id="381" name="1194983908254897104switch_hp_nicolas_c_.svg.med.png" descr="1194983908254897104switch_hp_nicolas_c_.svg.med.png"/>
          <p:cNvPicPr>
            <a:picLocks noChangeAspect="1"/>
          </p:cNvPicPr>
          <p:nvPr/>
        </p:nvPicPr>
        <p:blipFill>
          <a:blip r:embed="rId5">
            <a:extLst/>
          </a:blip>
          <a:stretch>
            <a:fillRect/>
          </a:stretch>
        </p:blipFill>
        <p:spPr>
          <a:xfrm>
            <a:off x="8712200" y="3543300"/>
            <a:ext cx="1892300" cy="372153"/>
          </a:xfrm>
          <a:prstGeom prst="rect">
            <a:avLst/>
          </a:prstGeom>
          <a:ln w="12700">
            <a:miter lim="400000"/>
          </a:ln>
        </p:spPr>
      </p:pic>
      <p:sp>
        <p:nvSpPr>
          <p:cNvPr id="382" name="Line"/>
          <p:cNvSpPr/>
          <p:nvPr/>
        </p:nvSpPr>
        <p:spPr>
          <a:xfrm>
            <a:off x="1749063" y="2407534"/>
            <a:ext cx="699626" cy="128"/>
          </a:xfrm>
          <a:prstGeom prst="line">
            <a:avLst/>
          </a:prstGeom>
          <a:ln w="76200">
            <a:solidFill>
              <a:srgbClr val="FF40FF"/>
            </a:solidFill>
            <a:miter lim="400000"/>
          </a:ln>
        </p:spPr>
        <p:txBody>
          <a:bodyPr lIns="0" tIns="0" rIns="0" bIns="0"/>
          <a:lstStyle/>
          <a:p>
            <a:pPr/>
          </a:p>
        </p:txBody>
      </p:sp>
      <p:sp>
        <p:nvSpPr>
          <p:cNvPr id="383" name="Line"/>
          <p:cNvSpPr/>
          <p:nvPr/>
        </p:nvSpPr>
        <p:spPr>
          <a:xfrm>
            <a:off x="1749063" y="3728334"/>
            <a:ext cx="699626" cy="128"/>
          </a:xfrm>
          <a:prstGeom prst="line">
            <a:avLst/>
          </a:prstGeom>
          <a:ln w="76200">
            <a:solidFill>
              <a:srgbClr val="FF40FF"/>
            </a:solidFill>
            <a:miter lim="400000"/>
          </a:ln>
        </p:spPr>
        <p:txBody>
          <a:bodyPr lIns="0" tIns="0" rIns="0" bIns="0"/>
          <a:lstStyle/>
          <a:p>
            <a:pPr/>
          </a:p>
        </p:txBody>
      </p:sp>
      <p:sp>
        <p:nvSpPr>
          <p:cNvPr id="384" name="Line"/>
          <p:cNvSpPr/>
          <p:nvPr/>
        </p:nvSpPr>
        <p:spPr>
          <a:xfrm>
            <a:off x="1749063" y="5023734"/>
            <a:ext cx="699626" cy="128"/>
          </a:xfrm>
          <a:prstGeom prst="line">
            <a:avLst/>
          </a:prstGeom>
          <a:ln w="76200">
            <a:solidFill>
              <a:srgbClr val="FF40FF"/>
            </a:solidFill>
            <a:miter lim="400000"/>
          </a:ln>
        </p:spPr>
        <p:txBody>
          <a:bodyPr lIns="0" tIns="0" rIns="0" bIns="0"/>
          <a:lstStyle/>
          <a:p>
            <a:pPr/>
          </a:p>
        </p:txBody>
      </p:sp>
      <p:sp>
        <p:nvSpPr>
          <p:cNvPr id="385" name="Line"/>
          <p:cNvSpPr/>
          <p:nvPr/>
        </p:nvSpPr>
        <p:spPr>
          <a:xfrm>
            <a:off x="2428111" y="3189468"/>
            <a:ext cx="541278" cy="5467"/>
          </a:xfrm>
          <a:prstGeom prst="line">
            <a:avLst/>
          </a:prstGeom>
          <a:ln w="76200">
            <a:solidFill>
              <a:srgbClr val="FF40FF"/>
            </a:solidFill>
            <a:miter lim="400000"/>
          </a:ln>
        </p:spPr>
        <p:txBody>
          <a:bodyPr lIns="0" tIns="0" rIns="0" bIns="0"/>
          <a:lstStyle/>
          <a:p>
            <a:pPr/>
          </a:p>
        </p:txBody>
      </p:sp>
      <p:sp>
        <p:nvSpPr>
          <p:cNvPr id="386" name="Local Area Network"/>
          <p:cNvSpPr txBox="1"/>
          <p:nvPr/>
        </p:nvSpPr>
        <p:spPr>
          <a:xfrm>
            <a:off x="365633" y="6026150"/>
            <a:ext cx="22733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40FF"/>
                </a:solidFill>
                <a:latin typeface="+mn-lt"/>
                <a:ea typeface="+mn-ea"/>
                <a:cs typeface="+mn-cs"/>
                <a:sym typeface="Gill Sans"/>
              </a:defRPr>
            </a:lvl1pPr>
          </a:lstStyle>
          <a:p>
            <a:pPr/>
            <a:r>
              <a:t>Local Area Network</a:t>
            </a:r>
          </a:p>
        </p:txBody>
      </p:sp>
      <p:sp>
        <p:nvSpPr>
          <p:cNvPr id="387" name="Wide Area Network"/>
          <p:cNvSpPr txBox="1"/>
          <p:nvPr/>
        </p:nvSpPr>
        <p:spPr>
          <a:xfrm>
            <a:off x="12125833" y="2330450"/>
            <a:ext cx="22733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B00"/>
                </a:solidFill>
                <a:latin typeface="+mn-lt"/>
                <a:ea typeface="+mn-ea"/>
                <a:cs typeface="+mn-cs"/>
                <a:sym typeface="Gill Sans"/>
              </a:defRPr>
            </a:lvl1pPr>
          </a:lstStyle>
          <a:p>
            <a:pPr/>
            <a:r>
              <a:t>Wide Area Network</a:t>
            </a:r>
          </a:p>
        </p:txBody>
      </p:sp>
      <p:sp>
        <p:nvSpPr>
          <p:cNvPr id="388" name="Line"/>
          <p:cNvSpPr/>
          <p:nvPr/>
        </p:nvSpPr>
        <p:spPr>
          <a:xfrm>
            <a:off x="2491611" y="5450068"/>
            <a:ext cx="802512" cy="23151"/>
          </a:xfrm>
          <a:prstGeom prst="line">
            <a:avLst/>
          </a:prstGeom>
          <a:ln w="76200">
            <a:solidFill>
              <a:srgbClr val="FF40FF"/>
            </a:solidFill>
            <a:miter lim="400000"/>
          </a:ln>
        </p:spPr>
        <p:txBody>
          <a:bodyPr lIns="0" tIns="0" rIns="0" bIns="0"/>
          <a:lstStyle/>
          <a:p>
            <a:pPr/>
          </a:p>
        </p:txBody>
      </p:sp>
      <p:sp>
        <p:nvSpPr>
          <p:cNvPr id="389" name="Line"/>
          <p:cNvSpPr/>
          <p:nvPr/>
        </p:nvSpPr>
        <p:spPr>
          <a:xfrm flipH="1">
            <a:off x="8539544" y="3971402"/>
            <a:ext cx="884821" cy="1872527"/>
          </a:xfrm>
          <a:prstGeom prst="line">
            <a:avLst/>
          </a:prstGeom>
          <a:ln w="76200">
            <a:solidFill>
              <a:srgbClr val="FFFB00"/>
            </a:solidFill>
            <a:miter lim="400000"/>
            <a:headEnd type="triangle"/>
            <a:tailEnd type="triangle"/>
          </a:ln>
        </p:spPr>
        <p:txBody>
          <a:bodyPr lIns="0" tIns="0" rIns="0" bIns="0"/>
          <a:lstStyle/>
          <a:p>
            <a:pPr/>
          </a:p>
        </p:txBody>
      </p:sp>
      <p:sp>
        <p:nvSpPr>
          <p:cNvPr id="390" name="Line"/>
          <p:cNvSpPr/>
          <p:nvPr/>
        </p:nvSpPr>
        <p:spPr>
          <a:xfrm flipH="1" flipV="1">
            <a:off x="5123726" y="5411806"/>
            <a:ext cx="2242918" cy="596741"/>
          </a:xfrm>
          <a:prstGeom prst="line">
            <a:avLst/>
          </a:prstGeom>
          <a:ln w="76200">
            <a:solidFill>
              <a:srgbClr val="FFFB00"/>
            </a:solidFill>
            <a:miter lim="400000"/>
            <a:headEnd type="triangle"/>
            <a:tailEnd type="triangle"/>
          </a:ln>
        </p:spPr>
        <p:txBody>
          <a:bodyPr lIns="0" tIns="0" rIns="0" bIns="0"/>
          <a:lstStyle/>
          <a:p>
            <a:pPr/>
          </a:p>
        </p:txBody>
      </p:sp>
      <p:sp>
        <p:nvSpPr>
          <p:cNvPr id="391" name="Line"/>
          <p:cNvSpPr/>
          <p:nvPr/>
        </p:nvSpPr>
        <p:spPr>
          <a:xfrm flipH="1">
            <a:off x="5185458" y="4815068"/>
            <a:ext cx="967130" cy="370391"/>
          </a:xfrm>
          <a:prstGeom prst="line">
            <a:avLst/>
          </a:prstGeom>
          <a:ln w="76200">
            <a:solidFill>
              <a:srgbClr val="FFFB00"/>
            </a:solidFill>
            <a:miter lim="400000"/>
            <a:headEnd type="triangle"/>
            <a:tailEnd type="triangle"/>
          </a:ln>
        </p:spPr>
        <p:txBody>
          <a:bodyPr lIns="0" tIns="0" rIns="0" bIns="0"/>
          <a:lstStyle/>
          <a:p>
            <a:pPr/>
          </a:p>
        </p:txBody>
      </p:sp>
      <p:pic>
        <p:nvPicPr>
          <p:cNvPr id="392" name="1194983908254897104switch_hp_nicolas_c_.svg.med.png" descr="1194983908254897104switch_hp_nicolas_c_.svg.med.png"/>
          <p:cNvPicPr>
            <a:picLocks noChangeAspect="1"/>
          </p:cNvPicPr>
          <p:nvPr/>
        </p:nvPicPr>
        <p:blipFill>
          <a:blip r:embed="rId5">
            <a:extLst/>
          </a:blip>
          <a:stretch>
            <a:fillRect/>
          </a:stretch>
        </p:blipFill>
        <p:spPr>
          <a:xfrm>
            <a:off x="11112500" y="4940300"/>
            <a:ext cx="1892300" cy="372153"/>
          </a:xfrm>
          <a:prstGeom prst="rect">
            <a:avLst/>
          </a:prstGeom>
          <a:ln w="12700">
            <a:miter lim="400000"/>
          </a:ln>
        </p:spPr>
      </p:pic>
      <p:sp>
        <p:nvSpPr>
          <p:cNvPr id="393" name="Line"/>
          <p:cNvSpPr/>
          <p:nvPr/>
        </p:nvSpPr>
        <p:spPr>
          <a:xfrm>
            <a:off x="12449215" y="5288344"/>
            <a:ext cx="1" cy="514431"/>
          </a:xfrm>
          <a:prstGeom prst="line">
            <a:avLst/>
          </a:prstGeom>
          <a:ln w="76200">
            <a:solidFill>
              <a:srgbClr val="FF40FF"/>
            </a:solidFill>
            <a:miter lim="400000"/>
          </a:ln>
        </p:spPr>
        <p:txBody>
          <a:bodyPr lIns="0" tIns="0" rIns="0" bIns="0"/>
          <a:lstStyle/>
          <a:p>
            <a:pPr/>
          </a:p>
        </p:txBody>
      </p:sp>
      <p:sp>
        <p:nvSpPr>
          <p:cNvPr id="394" name="Line"/>
          <p:cNvSpPr/>
          <p:nvPr/>
        </p:nvSpPr>
        <p:spPr>
          <a:xfrm>
            <a:off x="11440931" y="5802774"/>
            <a:ext cx="2880809" cy="20582"/>
          </a:xfrm>
          <a:prstGeom prst="line">
            <a:avLst/>
          </a:prstGeom>
          <a:ln w="76200">
            <a:solidFill>
              <a:srgbClr val="FF40FF"/>
            </a:solidFill>
            <a:miter lim="400000"/>
          </a:ln>
        </p:spPr>
        <p:txBody>
          <a:bodyPr lIns="0" tIns="0" rIns="0" bIns="0"/>
          <a:lstStyle/>
          <a:p>
            <a:pPr/>
          </a:p>
        </p:txBody>
      </p:sp>
      <p:sp>
        <p:nvSpPr>
          <p:cNvPr id="395" name="Line"/>
          <p:cNvSpPr/>
          <p:nvPr/>
        </p:nvSpPr>
        <p:spPr>
          <a:xfrm flipH="1">
            <a:off x="9156860" y="5185458"/>
            <a:ext cx="1975414" cy="823089"/>
          </a:xfrm>
          <a:prstGeom prst="line">
            <a:avLst/>
          </a:prstGeom>
          <a:ln w="76200">
            <a:solidFill>
              <a:srgbClr val="FFFB00"/>
            </a:solidFill>
            <a:miter lim="400000"/>
            <a:headEnd type="triangle"/>
            <a:tailEnd type="triangle"/>
          </a:ln>
        </p:spPr>
        <p:txBody>
          <a:bodyPr lIns="0" tIns="0" rIns="0" bIns="0"/>
          <a:lstStyle/>
          <a:p>
            <a:pPr/>
          </a:p>
        </p:txBody>
      </p:sp>
      <p:sp>
        <p:nvSpPr>
          <p:cNvPr id="396" name="Line"/>
          <p:cNvSpPr/>
          <p:nvPr/>
        </p:nvSpPr>
        <p:spPr>
          <a:xfrm flipH="1" flipV="1">
            <a:off x="7983959" y="4732759"/>
            <a:ext cx="3251201" cy="267505"/>
          </a:xfrm>
          <a:prstGeom prst="line">
            <a:avLst/>
          </a:prstGeom>
          <a:ln w="76200">
            <a:solidFill>
              <a:srgbClr val="FFFB00"/>
            </a:solidFill>
            <a:miter lim="400000"/>
            <a:headEnd type="triangle"/>
            <a:tailEnd type="triangle"/>
          </a:ln>
        </p:spPr>
        <p:txBody>
          <a:bodyPr lIns="0" tIns="0" rIns="0" bIns="0"/>
          <a:lstStyle/>
          <a:p>
            <a:pPr/>
          </a:p>
        </p:txBody>
      </p:sp>
      <p:sp>
        <p:nvSpPr>
          <p:cNvPr id="397" name="Line"/>
          <p:cNvSpPr/>
          <p:nvPr/>
        </p:nvSpPr>
        <p:spPr>
          <a:xfrm flipH="1" flipV="1">
            <a:off x="10514956" y="3827362"/>
            <a:ext cx="925977" cy="925975"/>
          </a:xfrm>
          <a:prstGeom prst="line">
            <a:avLst/>
          </a:prstGeom>
          <a:ln w="76200">
            <a:solidFill>
              <a:srgbClr val="FFFB00"/>
            </a:solidFill>
            <a:miter lim="400000"/>
            <a:headEnd type="triangle"/>
            <a:tailEnd type="triangle"/>
          </a:ln>
        </p:spPr>
        <p:txBody>
          <a:bodyPr lIns="0" tIns="0" rIns="0" bIns="0"/>
          <a:lstStyle/>
          <a:p>
            <a:pPr/>
          </a:p>
        </p:txBody>
      </p:sp>
      <p:sp>
        <p:nvSpPr>
          <p:cNvPr id="398" name="Line"/>
          <p:cNvSpPr/>
          <p:nvPr/>
        </p:nvSpPr>
        <p:spPr>
          <a:xfrm flipH="1">
            <a:off x="5679310" y="6317205"/>
            <a:ext cx="1790220" cy="823090"/>
          </a:xfrm>
          <a:prstGeom prst="line">
            <a:avLst/>
          </a:prstGeom>
          <a:ln w="76200">
            <a:solidFill>
              <a:srgbClr val="FF9300"/>
            </a:solidFill>
            <a:miter lim="400000"/>
          </a:ln>
        </p:spPr>
        <p:txBody>
          <a:bodyPr lIns="0" tIns="0" rIns="0" bIns="0"/>
          <a:lstStyle/>
          <a:p>
            <a:pPr/>
          </a:p>
        </p:txBody>
      </p:sp>
      <p:sp>
        <p:nvSpPr>
          <p:cNvPr id="399" name="Line"/>
          <p:cNvSpPr/>
          <p:nvPr/>
        </p:nvSpPr>
        <p:spPr>
          <a:xfrm flipH="1">
            <a:off x="7366643" y="6337782"/>
            <a:ext cx="493854" cy="1584447"/>
          </a:xfrm>
          <a:prstGeom prst="line">
            <a:avLst/>
          </a:prstGeom>
          <a:ln w="76200">
            <a:solidFill>
              <a:srgbClr val="FF9300"/>
            </a:solidFill>
            <a:miter lim="400000"/>
          </a:ln>
        </p:spPr>
        <p:txBody>
          <a:bodyPr lIns="0" tIns="0" rIns="0" bIns="0"/>
          <a:lstStyle/>
          <a:p>
            <a:pPr/>
          </a:p>
        </p:txBody>
      </p:sp>
      <p:sp>
        <p:nvSpPr>
          <p:cNvPr id="400" name="Cable or…"/>
          <p:cNvSpPr txBox="1"/>
          <p:nvPr/>
        </p:nvSpPr>
        <p:spPr>
          <a:xfrm>
            <a:off x="8036433" y="6381750"/>
            <a:ext cx="22733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46100">
              <a:defRPr sz="3600">
                <a:solidFill>
                  <a:srgbClr val="FF9300"/>
                </a:solidFill>
                <a:latin typeface="+mn-lt"/>
                <a:ea typeface="+mn-ea"/>
                <a:cs typeface="+mn-cs"/>
                <a:sym typeface="Gill Sans"/>
              </a:defRPr>
            </a:pPr>
            <a:r>
              <a:t>Cable or</a:t>
            </a:r>
          </a:p>
          <a:p>
            <a:pPr algn="ctr" defTabSz="546100">
              <a:defRPr sz="3600">
                <a:solidFill>
                  <a:srgbClr val="FF9300"/>
                </a:solidFill>
                <a:latin typeface="+mn-lt"/>
                <a:ea typeface="+mn-ea"/>
                <a:cs typeface="+mn-cs"/>
                <a:sym typeface="Gill Sans"/>
              </a:defRPr>
            </a:pPr>
            <a:r>
              <a:t>DSL</a:t>
            </a:r>
          </a:p>
        </p:txBody>
      </p:sp>
      <p:sp>
        <p:nvSpPr>
          <p:cNvPr id="401" name="Router"/>
          <p:cNvSpPr txBox="1"/>
          <p:nvPr/>
        </p:nvSpPr>
        <p:spPr>
          <a:xfrm>
            <a:off x="9344533" y="2108200"/>
            <a:ext cx="22733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Router</a:t>
            </a:r>
          </a:p>
        </p:txBody>
      </p:sp>
      <p:sp>
        <p:nvSpPr>
          <p:cNvPr id="402" name="Line"/>
          <p:cNvSpPr/>
          <p:nvPr/>
        </p:nvSpPr>
        <p:spPr>
          <a:xfrm flipH="1">
            <a:off x="10144566" y="2633883"/>
            <a:ext cx="308660" cy="699626"/>
          </a:xfrm>
          <a:prstGeom prst="line">
            <a:avLst/>
          </a:prstGeom>
          <a:ln w="76200">
            <a:solidFill>
              <a:srgbClr val="FFFFFF"/>
            </a:solidFill>
            <a:miter lim="400000"/>
            <a:tailEnd type="triangle"/>
          </a:ln>
        </p:spPr>
        <p:txBody>
          <a:bodyPr lIns="0" tIns="0" rIns="0" bIns="0"/>
          <a:lstStyle/>
          <a:p>
            <a:pPr/>
          </a:p>
        </p:txBody>
      </p:sp>
      <p:sp>
        <p:nvSpPr>
          <p:cNvPr id="403" name="Clipart: http://www.clker.com/search/networksym/1"/>
          <p:cNvSpPr txBox="1"/>
          <p:nvPr/>
        </p:nvSpPr>
        <p:spPr>
          <a:xfrm>
            <a:off x="8885770" y="8483600"/>
            <a:ext cx="676486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2600">
                <a:solidFill>
                  <a:srgbClr val="00F900"/>
                </a:solidFill>
                <a:latin typeface="+mn-lt"/>
                <a:ea typeface="+mn-ea"/>
                <a:cs typeface="+mn-cs"/>
                <a:sym typeface="Gill Sans"/>
              </a:defRPr>
            </a:pPr>
            <a:r>
              <a:t>Clipart: </a:t>
            </a:r>
            <a:r>
              <a:rPr sz="2500" u="sng">
                <a:hlinkClick r:id="rId6" invalidUrl="" action="" tgtFrame="" tooltip="" history="1" highlightClick="0" endSnd="0"/>
              </a:rPr>
              <a:t>http://www.clker.com/search/networksym/1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red Networks"/>
          <p:cNvSpPr txBox="1"/>
          <p:nvPr>
            <p:ph type="title"/>
          </p:nvPr>
        </p:nvSpPr>
        <p:spPr>
          <a:xfrm>
            <a:off x="1155700" y="241300"/>
            <a:ext cx="13931900" cy="1752600"/>
          </a:xfrm>
          <a:prstGeom prst="rect">
            <a:avLst/>
          </a:prstGeom>
        </p:spPr>
        <p:txBody>
          <a:bodyPr/>
          <a:lstStyle>
            <a:lvl1pPr>
              <a:defRPr>
                <a:solidFill>
                  <a:srgbClr val="FFFB00"/>
                </a:solidFill>
              </a:defRPr>
            </a:lvl1pPr>
          </a:lstStyle>
          <a:p>
            <a:pPr/>
            <a:r>
              <a:t>Shared Networks</a:t>
            </a:r>
          </a:p>
        </p:txBody>
      </p:sp>
      <p:sp>
        <p:nvSpPr>
          <p:cNvPr id="408" name="In order to keep cost low and the connections short geographically - data would be forwarded through several routers.…"/>
          <p:cNvSpPr txBox="1"/>
          <p:nvPr>
            <p:ph type="body" sz="half" idx="1"/>
          </p:nvPr>
        </p:nvSpPr>
        <p:spPr>
          <a:xfrm>
            <a:off x="1155700" y="1866900"/>
            <a:ext cx="6908800" cy="6438900"/>
          </a:xfrm>
          <a:prstGeom prst="rect">
            <a:avLst/>
          </a:prstGeom>
        </p:spPr>
        <p:txBody>
          <a:bodyPr/>
          <a:lstStyle/>
          <a:p>
            <a:pPr/>
            <a:r>
              <a:t>In order to keep cost low and the connections short geographically - data would be forwarded through several routers.</a:t>
            </a:r>
          </a:p>
          <a:p>
            <a:pPr/>
            <a:r>
              <a:t>Getting across the country usually takes about 10 “hops”</a:t>
            </a:r>
          </a:p>
          <a:p>
            <a:pPr/>
            <a:r>
              <a:t>Network designers continually add and remove links to “tune” their networks</a:t>
            </a:r>
          </a:p>
        </p:txBody>
      </p:sp>
      <p:pic>
        <p:nvPicPr>
          <p:cNvPr id="409" name="network-routers.jpg" descr="network-routers.jpg"/>
          <p:cNvPicPr>
            <a:picLocks noChangeAspect="1"/>
          </p:cNvPicPr>
          <p:nvPr/>
        </p:nvPicPr>
        <p:blipFill>
          <a:blip r:embed="rId3">
            <a:extLst/>
          </a:blip>
          <a:stretch>
            <a:fillRect/>
          </a:stretch>
        </p:blipFill>
        <p:spPr>
          <a:xfrm>
            <a:off x="9067800" y="3721100"/>
            <a:ext cx="5854700" cy="2108200"/>
          </a:xfrm>
          <a:prstGeom prst="rect">
            <a:avLst/>
          </a:prstGeom>
          <a:ln w="12700">
            <a:miter lim="400000"/>
          </a:ln>
        </p:spPr>
      </p:pic>
      <p:sp>
        <p:nvSpPr>
          <p:cNvPr id="410" name="Source: http://en.wikipedia.org/wiki/Internet_Protocol_Suite"/>
          <p:cNvSpPr txBox="1"/>
          <p:nvPr/>
        </p:nvSpPr>
        <p:spPr>
          <a:xfrm>
            <a:off x="9064724" y="6711950"/>
            <a:ext cx="58547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2500">
                <a:solidFill>
                  <a:srgbClr val="00F900"/>
                </a:solidFill>
                <a:latin typeface="+mn-lt"/>
                <a:ea typeface="+mn-ea"/>
                <a:cs typeface="+mn-cs"/>
                <a:sym typeface="Gill Sans"/>
              </a:defRPr>
            </a:pPr>
            <a:r>
              <a:t>Source: </a:t>
            </a:r>
            <a:r>
              <a:rPr u="sng">
                <a:hlinkClick r:id="rId4" invalidUrl="" action="" tgtFrame="" tooltip="" history="1" highlightClick="0" endSnd="0"/>
              </a:rPr>
              <a:t>http://en.wikipedia.org/wiki/Internet_Protocol_Suite</a:t>
            </a:r>
            <a:r>
              <a:t>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Layered Network Model"/>
          <p:cNvSpPr txBox="1"/>
          <p:nvPr>
            <p:ph type="title"/>
          </p:nvPr>
        </p:nvSpPr>
        <p:spPr>
          <a:xfrm>
            <a:off x="1155700" y="241300"/>
            <a:ext cx="8432800" cy="2298700"/>
          </a:xfrm>
          <a:prstGeom prst="rect">
            <a:avLst/>
          </a:prstGeom>
        </p:spPr>
        <p:txBody>
          <a:bodyPr/>
          <a:lstStyle>
            <a:lvl1pPr>
              <a:defRPr>
                <a:solidFill>
                  <a:srgbClr val="00F900"/>
                </a:solidFill>
              </a:defRPr>
            </a:lvl1pPr>
          </a:lstStyle>
          <a:p>
            <a:pPr/>
            <a:r>
              <a:t>Layered Network Model</a:t>
            </a:r>
          </a:p>
        </p:txBody>
      </p:sp>
      <p:sp>
        <p:nvSpPr>
          <p:cNvPr id="415" name="A layered approach allows the problem of designing a network to be broken into more manageable sub problems…"/>
          <p:cNvSpPr txBox="1"/>
          <p:nvPr>
            <p:ph type="body" sz="half" idx="1"/>
          </p:nvPr>
        </p:nvSpPr>
        <p:spPr>
          <a:xfrm>
            <a:off x="1155700" y="2603500"/>
            <a:ext cx="7594600" cy="5702300"/>
          </a:xfrm>
          <a:prstGeom prst="rect">
            <a:avLst/>
          </a:prstGeom>
        </p:spPr>
        <p:txBody>
          <a:bodyPr/>
          <a:lstStyle/>
          <a:p>
            <a:pPr/>
            <a:r>
              <a:t>A </a:t>
            </a:r>
            <a:r>
              <a:rPr>
                <a:solidFill>
                  <a:srgbClr val="FF40FF"/>
                </a:solidFill>
              </a:rPr>
              <a:t>layered</a:t>
            </a:r>
            <a:r>
              <a:t> approach allows the problem of designing a network to be broken into more manageable sub problems</a:t>
            </a:r>
          </a:p>
          <a:p>
            <a:pPr/>
            <a:r>
              <a:t>Best-known model:  </a:t>
            </a:r>
            <a:r>
              <a:rPr>
                <a:solidFill>
                  <a:srgbClr val="FF9300"/>
                </a:solidFill>
              </a:rPr>
              <a:t>TCP/IP</a:t>
            </a:r>
            <a:r>
              <a:t>—the “Internet Protocol Suite”</a:t>
            </a:r>
          </a:p>
          <a:p>
            <a:pPr/>
            <a:r>
              <a:t>There was also a 7 layer </a:t>
            </a:r>
            <a:r>
              <a:rPr>
                <a:solidFill>
                  <a:srgbClr val="FFFB00"/>
                </a:solidFill>
              </a:rPr>
              <a:t>OSI</a:t>
            </a:r>
            <a:r>
              <a:t>:  Open System Interconnection Model</a:t>
            </a:r>
          </a:p>
        </p:txBody>
      </p:sp>
      <p:sp>
        <p:nvSpPr>
          <p:cNvPr id="416" name="Application Layer…"/>
          <p:cNvSpPr/>
          <p:nvPr/>
        </p:nvSpPr>
        <p:spPr>
          <a:xfrm>
            <a:off x="10477500" y="13081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Application Layer</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Web, E-Mail, File Transfer</a:t>
            </a:r>
          </a:p>
        </p:txBody>
      </p:sp>
      <p:sp>
        <p:nvSpPr>
          <p:cNvPr id="417" name="Transport Layer (TCP)…"/>
          <p:cNvSpPr/>
          <p:nvPr/>
        </p:nvSpPr>
        <p:spPr>
          <a:xfrm>
            <a:off x="10477500" y="30353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Transport Layer (TCP)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Reliable Connections</a:t>
            </a:r>
          </a:p>
        </p:txBody>
      </p:sp>
      <p:sp>
        <p:nvSpPr>
          <p:cNvPr id="418" name="Internetwork Layer (IP)…"/>
          <p:cNvSpPr/>
          <p:nvPr/>
        </p:nvSpPr>
        <p:spPr>
          <a:xfrm>
            <a:off x="10477500" y="47498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Internetwork Layer (IP)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Simple, Unreliable</a:t>
            </a:r>
          </a:p>
        </p:txBody>
      </p:sp>
      <p:sp>
        <p:nvSpPr>
          <p:cNvPr id="419" name="Link Layer (Ethernet, WiFi)…"/>
          <p:cNvSpPr/>
          <p:nvPr/>
        </p:nvSpPr>
        <p:spPr>
          <a:xfrm>
            <a:off x="10477500" y="64389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Link Layer (Ethernet, WiFi)</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Physical Connections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Internet Standards"/>
          <p:cNvSpPr txBox="1"/>
          <p:nvPr>
            <p:ph type="title"/>
          </p:nvPr>
        </p:nvSpPr>
        <p:spPr>
          <a:prstGeom prst="rect">
            <a:avLst/>
          </a:prstGeom>
        </p:spPr>
        <p:txBody>
          <a:bodyPr/>
          <a:lstStyle>
            <a:lvl1pPr>
              <a:defRPr>
                <a:solidFill>
                  <a:srgbClr val="00F900"/>
                </a:solidFill>
              </a:defRPr>
            </a:lvl1pPr>
          </a:lstStyle>
          <a:p>
            <a:pPr/>
            <a:r>
              <a:t>Internet Standards</a:t>
            </a:r>
          </a:p>
        </p:txBody>
      </p:sp>
      <p:sp>
        <p:nvSpPr>
          <p:cNvPr id="424" name="The standards for all of the Internet protocols (inner workings) are developed by an organization…"/>
          <p:cNvSpPr txBox="1"/>
          <p:nvPr>
            <p:ph type="body" sz="half" idx="1"/>
          </p:nvPr>
        </p:nvSpPr>
        <p:spPr>
          <a:xfrm>
            <a:off x="1155700" y="2603500"/>
            <a:ext cx="7734300" cy="5702300"/>
          </a:xfrm>
          <a:prstGeom prst="rect">
            <a:avLst/>
          </a:prstGeom>
        </p:spPr>
        <p:txBody>
          <a:bodyPr/>
          <a:lstStyle/>
          <a:p>
            <a:pPr/>
            <a:r>
              <a:t>The standards for all of the Internet protocols (inner workings) are developed by an organization</a:t>
            </a:r>
          </a:p>
          <a:p>
            <a:pPr/>
            <a:r>
              <a:t>Internet Engineering Task Force (IETF)</a:t>
            </a:r>
          </a:p>
          <a:p>
            <a:pPr/>
            <a:r>
              <a:t>www.ietf.org</a:t>
            </a:r>
          </a:p>
          <a:p>
            <a:pPr/>
            <a:r>
              <a:t>Standards are called “RFCs” - “Request for Comments”</a:t>
            </a:r>
          </a:p>
        </p:txBody>
      </p:sp>
      <p:sp>
        <p:nvSpPr>
          <p:cNvPr id="425" name="Source: http://tools.ietf.org/html/rfc791"/>
          <p:cNvSpPr txBox="1"/>
          <p:nvPr/>
        </p:nvSpPr>
        <p:spPr>
          <a:xfrm>
            <a:off x="8948653" y="7315200"/>
            <a:ext cx="5201587"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2500">
                <a:solidFill>
                  <a:srgbClr val="FFFFFF"/>
                </a:solidFill>
                <a:latin typeface="+mn-lt"/>
                <a:ea typeface="+mn-ea"/>
                <a:cs typeface="+mn-cs"/>
                <a:sym typeface="Gill Sans"/>
              </a:defRPr>
            </a:pPr>
            <a:r>
              <a:t>Source: </a:t>
            </a:r>
            <a:r>
              <a:rPr u="sng">
                <a:hlinkClick r:id="rId3" invalidUrl="" action="" tgtFrame="" tooltip="" history="1" highlightClick="0" endSnd="0"/>
              </a:rPr>
              <a:t>http://tools.ietf.org/html/rfc791</a:t>
            </a:r>
            <a:r>
              <a:t> </a:t>
            </a:r>
          </a:p>
        </p:txBody>
      </p:sp>
      <p:pic>
        <p:nvPicPr>
          <p:cNvPr id="426" name="Snapshot 2008-10-01 17-15-48.jpg" descr="Snapshot 2008-10-01 17-15-48.jpg"/>
          <p:cNvPicPr>
            <a:picLocks noChangeAspect="1"/>
          </p:cNvPicPr>
          <p:nvPr/>
        </p:nvPicPr>
        <p:blipFill>
          <a:blip r:embed="rId4">
            <a:extLst/>
          </a:blip>
          <a:stretch>
            <a:fillRect/>
          </a:stretch>
        </p:blipFill>
        <p:spPr>
          <a:xfrm>
            <a:off x="8953500" y="2794000"/>
            <a:ext cx="6578600" cy="2531108"/>
          </a:xfrm>
          <a:prstGeom prst="rect">
            <a:avLst/>
          </a:prstGeom>
          <a:ln w="12700">
            <a:miter lim="400000"/>
          </a:ln>
        </p:spPr>
      </p:pic>
      <p:pic>
        <p:nvPicPr>
          <p:cNvPr id="427" name="Snapshot 2008-10-01 17-16-35.jpg" descr="Snapshot 2008-10-01 17-16-35.jpg"/>
          <p:cNvPicPr>
            <a:picLocks noChangeAspect="1"/>
          </p:cNvPicPr>
          <p:nvPr/>
        </p:nvPicPr>
        <p:blipFill>
          <a:blip r:embed="rId5">
            <a:extLst/>
          </a:blip>
          <a:stretch>
            <a:fillRect/>
          </a:stretch>
        </p:blipFill>
        <p:spPr>
          <a:xfrm>
            <a:off x="8947035" y="5829300"/>
            <a:ext cx="6585066" cy="12319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Layered Architecture"/>
          <p:cNvSpPr txBox="1"/>
          <p:nvPr>
            <p:ph type="title"/>
          </p:nvPr>
        </p:nvSpPr>
        <p:spPr>
          <a:xfrm>
            <a:off x="1155700" y="241300"/>
            <a:ext cx="6997700" cy="2298700"/>
          </a:xfrm>
          <a:prstGeom prst="rect">
            <a:avLst/>
          </a:prstGeom>
        </p:spPr>
        <p:txBody>
          <a:bodyPr/>
          <a:lstStyle>
            <a:lvl1pPr>
              <a:defRPr>
                <a:solidFill>
                  <a:srgbClr val="00F900"/>
                </a:solidFill>
              </a:defRPr>
            </a:lvl1pPr>
          </a:lstStyle>
          <a:p>
            <a:pPr/>
            <a:r>
              <a:t>Layered Architecture</a:t>
            </a:r>
          </a:p>
        </p:txBody>
      </p:sp>
      <p:sp>
        <p:nvSpPr>
          <p:cNvPr id="432" name="The Physical and Internet Layers are like trucks and trains - they haul stuff and get it to the right loading dock - it takes multiple steps…"/>
          <p:cNvSpPr txBox="1"/>
          <p:nvPr>
            <p:ph type="body" sz="half" idx="1"/>
          </p:nvPr>
        </p:nvSpPr>
        <p:spPr>
          <a:xfrm>
            <a:off x="1155700" y="2603500"/>
            <a:ext cx="7543800" cy="5702300"/>
          </a:xfrm>
          <a:prstGeom prst="rect">
            <a:avLst/>
          </a:prstGeom>
        </p:spPr>
        <p:txBody>
          <a:bodyPr/>
          <a:lstStyle/>
          <a:p>
            <a:pPr/>
            <a:r>
              <a:t>The Physical and Internet Layers are like trucks and trains - they haul stuff and get it to the right loading dock - it takes multiple steps</a:t>
            </a:r>
          </a:p>
          <a:p>
            <a:pPr/>
            <a:r>
              <a:t>The Transport layer checks to see if the trucks made it and send the stuff again if necessary</a:t>
            </a:r>
          </a:p>
        </p:txBody>
      </p:sp>
      <p:pic>
        <p:nvPicPr>
          <p:cNvPr id="433" name="Snapshot 2008-09-30 12-32-52.jpg" descr="Snapshot 2008-09-30 12-32-52.jpg"/>
          <p:cNvPicPr>
            <a:picLocks noChangeAspect="1"/>
          </p:cNvPicPr>
          <p:nvPr/>
        </p:nvPicPr>
        <p:blipFill>
          <a:blip r:embed="rId2">
            <a:extLst/>
          </a:blip>
          <a:stretch>
            <a:fillRect/>
          </a:stretch>
        </p:blipFill>
        <p:spPr>
          <a:xfrm>
            <a:off x="9067800" y="3441700"/>
            <a:ext cx="6007100" cy="4699000"/>
          </a:xfrm>
          <a:prstGeom prst="rect">
            <a:avLst/>
          </a:prstGeom>
          <a:ln w="12700">
            <a:miter lim="400000"/>
          </a:ln>
        </p:spPr>
      </p:pic>
      <p:sp>
        <p:nvSpPr>
          <p:cNvPr id="434" name="Source: http://en.wikipedia.org/wiki/Internet_Protocol_Suite"/>
          <p:cNvSpPr txBox="1"/>
          <p:nvPr/>
        </p:nvSpPr>
        <p:spPr>
          <a:xfrm>
            <a:off x="8117994" y="8477250"/>
            <a:ext cx="7925961"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2800">
                <a:solidFill>
                  <a:srgbClr val="FFFB00"/>
                </a:solidFill>
                <a:latin typeface="+mn-lt"/>
                <a:ea typeface="+mn-ea"/>
                <a:cs typeface="+mn-cs"/>
                <a:sym typeface="Gill Sans"/>
              </a:defRPr>
            </a:pPr>
            <a:r>
              <a:rPr sz="2500"/>
              <a:t>Source: </a:t>
            </a:r>
            <a:r>
              <a:rPr sz="2500" u="sng">
                <a:hlinkClick r:id="rId3" invalidUrl="" action="" tgtFrame="" tooltip="" history="1" highlightClick="0" endSnd="0"/>
              </a:rPr>
              <a:t>http://en.wikipedia.org/wiki/Internet_Protocol_Suite</a:t>
            </a:r>
            <a:r>
              <a:t> </a:t>
            </a:r>
          </a:p>
        </p:txBody>
      </p:sp>
      <p:pic>
        <p:nvPicPr>
          <p:cNvPr id="435" name="network-routers.jpg" descr="network-routers.jpg"/>
          <p:cNvPicPr>
            <a:picLocks noChangeAspect="1"/>
          </p:cNvPicPr>
          <p:nvPr/>
        </p:nvPicPr>
        <p:blipFill>
          <a:blip r:embed="rId4">
            <a:extLst/>
          </a:blip>
          <a:stretch>
            <a:fillRect/>
          </a:stretch>
        </p:blipFill>
        <p:spPr>
          <a:xfrm>
            <a:off x="9144000" y="508000"/>
            <a:ext cx="5854700" cy="2108200"/>
          </a:xfrm>
          <a:prstGeom prst="rect">
            <a:avLst/>
          </a:prstGeom>
          <a:ln w="12700">
            <a:miter lim="400000"/>
          </a:ln>
        </p:spPr>
      </p:pic>
      <p:sp>
        <p:nvSpPr>
          <p:cNvPr id="436" name="Circle"/>
          <p:cNvSpPr/>
          <p:nvPr/>
        </p:nvSpPr>
        <p:spPr>
          <a:xfrm>
            <a:off x="114300" y="8661400"/>
            <a:ext cx="368300" cy="368300"/>
          </a:xfrm>
          <a:prstGeom prst="ellipse">
            <a:avLst/>
          </a:prstGeom>
          <a:blipFill>
            <a:blip r:embed="rId5"/>
          </a:blipFill>
          <a:ln w="25400">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Link Layer (aka Physical Layer)"/>
          <p:cNvSpPr txBox="1"/>
          <p:nvPr>
            <p:ph type="title"/>
          </p:nvPr>
        </p:nvSpPr>
        <p:spPr>
          <a:prstGeom prst="rect">
            <a:avLst/>
          </a:prstGeom>
        </p:spPr>
        <p:txBody>
          <a:bodyPr/>
          <a:lstStyle>
            <a:lvl1pPr>
              <a:defRPr>
                <a:solidFill>
                  <a:srgbClr val="00F900"/>
                </a:solidFill>
              </a:defRPr>
            </a:lvl1pPr>
          </a:lstStyle>
          <a:p>
            <a:pPr/>
            <a:r>
              <a:t>Link Layer (aka Physical Layer)</a:t>
            </a:r>
          </a:p>
        </p:txBody>
      </p:sp>
      <p:sp>
        <p:nvSpPr>
          <p:cNvPr id="439" name="As your data crosses the country may use a different physical medium for each “hop”…"/>
          <p:cNvSpPr txBox="1"/>
          <p:nvPr>
            <p:ph type="body" sz="half" idx="1"/>
          </p:nvPr>
        </p:nvSpPr>
        <p:spPr>
          <a:xfrm>
            <a:off x="1155700" y="2603500"/>
            <a:ext cx="7264400" cy="5702300"/>
          </a:xfrm>
          <a:prstGeom prst="rect">
            <a:avLst/>
          </a:prstGeom>
        </p:spPr>
        <p:txBody>
          <a:bodyPr/>
          <a:lstStyle/>
          <a:p>
            <a:pPr/>
            <a:r>
              <a:t>As your data crosses the country may use a different physical medium for each “hop”</a:t>
            </a:r>
          </a:p>
          <a:p>
            <a:pPr/>
            <a:r>
              <a:t>Wire, Wireless, Fiber Optic, etc.</a:t>
            </a:r>
          </a:p>
          <a:p>
            <a:pPr/>
            <a:r>
              <a:t>The link is “one hop”  - Is it up or down?  Connected or not?</a:t>
            </a:r>
          </a:p>
          <a:p>
            <a:pPr/>
            <a:r>
              <a:t>Very narrow focus - no view at all of the “whole Internet”</a:t>
            </a:r>
          </a:p>
        </p:txBody>
      </p:sp>
      <p:pic>
        <p:nvPicPr>
          <p:cNvPr id="440" name="Snapshot 2008-09-30 12-32-52.jpg" descr="Snapshot 2008-09-30 12-32-52.jpg"/>
          <p:cNvPicPr>
            <a:picLocks noChangeAspect="1"/>
          </p:cNvPicPr>
          <p:nvPr/>
        </p:nvPicPr>
        <p:blipFill>
          <a:blip r:embed="rId2">
            <a:extLst/>
          </a:blip>
          <a:stretch>
            <a:fillRect/>
          </a:stretch>
        </p:blipFill>
        <p:spPr>
          <a:xfrm>
            <a:off x="9309100" y="2806700"/>
            <a:ext cx="6007100" cy="4699000"/>
          </a:xfrm>
          <a:prstGeom prst="rect">
            <a:avLst/>
          </a:prstGeom>
          <a:ln w="12700">
            <a:miter lim="400000"/>
          </a:ln>
        </p:spPr>
      </p:pic>
      <p:sp>
        <p:nvSpPr>
          <p:cNvPr id="441" name="Rectangle"/>
          <p:cNvSpPr/>
          <p:nvPr/>
        </p:nvSpPr>
        <p:spPr>
          <a:xfrm>
            <a:off x="9829800" y="5702300"/>
            <a:ext cx="1981200" cy="1701800"/>
          </a:xfrm>
          <a:prstGeom prst="rect">
            <a:avLst/>
          </a:prstGeom>
          <a:ln w="25400">
            <a:solidFill>
              <a:srgbClr val="00F9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42" name="Source: http://en.wikipedia.org/wiki/Internet_Protocol_Suite"/>
          <p:cNvSpPr txBox="1"/>
          <p:nvPr/>
        </p:nvSpPr>
        <p:spPr>
          <a:xfrm>
            <a:off x="8257694" y="8566150"/>
            <a:ext cx="7925961"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2800">
                <a:solidFill>
                  <a:srgbClr val="FFFFFF"/>
                </a:solidFill>
                <a:latin typeface="+mn-lt"/>
                <a:ea typeface="+mn-ea"/>
                <a:cs typeface="+mn-cs"/>
                <a:sym typeface="Gill Sans"/>
              </a:defRPr>
            </a:pPr>
            <a:r>
              <a:rPr sz="2500"/>
              <a:t>Source: </a:t>
            </a:r>
            <a:r>
              <a:rPr sz="2500" u="sng">
                <a:hlinkClick r:id="rId3" invalidUrl="" action="" tgtFrame="" tooltip="" history="1" highlightClick="0" endSnd="0"/>
              </a:rPr>
              <a:t>http://en.wikipedia.org/wiki/Internet_Protocol_Suite</a:t>
            </a:r>
            <a:r>
              <a:t>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Problems solved by the Link Layer"/>
          <p:cNvSpPr txBox="1"/>
          <p:nvPr>
            <p:ph type="title"/>
          </p:nvPr>
        </p:nvSpPr>
        <p:spPr>
          <a:prstGeom prst="rect">
            <a:avLst/>
          </a:prstGeom>
        </p:spPr>
        <p:txBody>
          <a:bodyPr/>
          <a:lstStyle>
            <a:lvl1pPr>
              <a:defRPr>
                <a:solidFill>
                  <a:srgbClr val="FF40FF"/>
                </a:solidFill>
              </a:defRPr>
            </a:lvl1pPr>
          </a:lstStyle>
          <a:p>
            <a:pPr/>
            <a:r>
              <a:t>Problems solved by the Link Layer</a:t>
            </a:r>
          </a:p>
        </p:txBody>
      </p:sp>
      <p:sp>
        <p:nvSpPr>
          <p:cNvPr id="445" name="How does data get pushed onto a link?…"/>
          <p:cNvSpPr txBox="1"/>
          <p:nvPr>
            <p:ph type="body" idx="1"/>
          </p:nvPr>
        </p:nvSpPr>
        <p:spPr>
          <a:xfrm>
            <a:off x="1155700" y="2603500"/>
            <a:ext cx="13931900" cy="6184900"/>
          </a:xfrm>
          <a:prstGeom prst="rect">
            <a:avLst/>
          </a:prstGeom>
        </p:spPr>
        <p:txBody>
          <a:bodyPr/>
          <a:lstStyle/>
          <a:p>
            <a:pPr>
              <a:defRPr b="1" sz="3200"/>
            </a:pPr>
          </a:p>
          <a:p>
            <a:pPr>
              <a:defRPr b="1" sz="3200"/>
            </a:pPr>
          </a:p>
          <a:p>
            <a:pPr>
              <a:defRPr b="1" sz="3200"/>
            </a:pPr>
            <a:r>
              <a:t>How does data get pushed onto a link?</a:t>
            </a:r>
          </a:p>
          <a:p>
            <a:pPr>
              <a:defRPr b="1" sz="3200"/>
            </a:pPr>
            <a:r>
              <a:t>How is the link shared?</a:t>
            </a:r>
          </a:p>
          <a:p>
            <a:pPr>
              <a:defRPr b="1" sz="3200"/>
            </a:pPr>
          </a:p>
          <a:p>
            <a:pPr>
              <a:defRPr b="1" sz="3200"/>
            </a:pPr>
          </a:p>
          <a:p>
            <a:pPr>
              <a:defRPr b="1" sz="3200"/>
            </a:pPr>
            <a:r>
              <a:t>Common Link Technologies</a:t>
            </a:r>
          </a:p>
          <a:p>
            <a:pPr lvl="1">
              <a:defRPr b="1" sz="3200"/>
            </a:pPr>
            <a:r>
              <a:t>Ethernet</a:t>
            </a:r>
          </a:p>
          <a:p>
            <a:pPr lvl="1">
              <a:defRPr b="1" sz="3200"/>
            </a:pPr>
            <a:r>
              <a:t>WiFi</a:t>
            </a:r>
          </a:p>
          <a:p>
            <a:pPr lvl="1">
              <a:defRPr b="1" sz="3200"/>
            </a:pPr>
            <a:r>
              <a:t>Cable modem</a:t>
            </a:r>
          </a:p>
          <a:p>
            <a:pPr lvl="1">
              <a:defRPr b="1" sz="3200"/>
            </a:pPr>
            <a:r>
              <a:t>DSL</a:t>
            </a:r>
          </a:p>
          <a:p>
            <a:pPr lvl="1">
              <a:defRPr b="1" sz="3200"/>
            </a:pPr>
            <a:r>
              <a:t>Satellite</a:t>
            </a:r>
          </a:p>
          <a:p>
            <a:pPr lvl="1">
              <a:defRPr b="1" sz="3200"/>
            </a:pPr>
            <a:r>
              <a:t>Optical</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Link Layer Addresses"/>
          <p:cNvSpPr txBox="1"/>
          <p:nvPr>
            <p:ph type="title"/>
          </p:nvPr>
        </p:nvSpPr>
        <p:spPr>
          <a:prstGeom prst="rect">
            <a:avLst/>
          </a:prstGeom>
        </p:spPr>
        <p:txBody>
          <a:bodyPr/>
          <a:lstStyle>
            <a:lvl1pPr>
              <a:defRPr>
                <a:solidFill>
                  <a:srgbClr val="00F900"/>
                </a:solidFill>
              </a:defRPr>
            </a:lvl1pPr>
          </a:lstStyle>
          <a:p>
            <a:pPr/>
            <a:r>
              <a:t>Link Layer Addresses	</a:t>
            </a:r>
          </a:p>
        </p:txBody>
      </p:sp>
      <p:sp>
        <p:nvSpPr>
          <p:cNvPr id="448" name="Many physical layer devices have addresses built in to them by the manufacturer…"/>
          <p:cNvSpPr txBox="1"/>
          <p:nvPr>
            <p:ph type="body" idx="1"/>
          </p:nvPr>
        </p:nvSpPr>
        <p:spPr>
          <a:xfrm>
            <a:off x="1155700" y="2603500"/>
            <a:ext cx="13931900" cy="4787900"/>
          </a:xfrm>
          <a:prstGeom prst="rect">
            <a:avLst/>
          </a:prstGeom>
        </p:spPr>
        <p:txBody>
          <a:bodyPr/>
          <a:lstStyle/>
          <a:p>
            <a:pPr lvl="1"/>
            <a:r>
              <a:t>Many physical layer devices have addresses built in to them by the manufacturer</a:t>
            </a:r>
          </a:p>
          <a:p>
            <a:pPr lvl="2"/>
            <a:r>
              <a:t>Ethernet</a:t>
            </a:r>
          </a:p>
          <a:p>
            <a:pPr lvl="2"/>
            <a:r>
              <a:t>Wireless Ethernet (Wifi)</a:t>
            </a:r>
          </a:p>
        </p:txBody>
      </p:sp>
      <p:pic>
        <p:nvPicPr>
          <p:cNvPr id="449" name="Snapshot 2008-10-02 11-00-08.jpg" descr="Snapshot 2008-10-02 11-00-08.jpg"/>
          <p:cNvPicPr>
            <a:picLocks noChangeAspect="1"/>
          </p:cNvPicPr>
          <p:nvPr/>
        </p:nvPicPr>
        <p:blipFill>
          <a:blip r:embed="rId3">
            <a:extLst/>
          </a:blip>
          <a:stretch>
            <a:fillRect/>
          </a:stretch>
        </p:blipFill>
        <p:spPr>
          <a:xfrm>
            <a:off x="7569200" y="4965700"/>
            <a:ext cx="8089900" cy="2882900"/>
          </a:xfrm>
          <a:prstGeom prst="rect">
            <a:avLst/>
          </a:prstGeom>
          <a:ln w="12700">
            <a:miter lim="400000"/>
          </a:ln>
        </p:spPr>
      </p:pic>
      <p:sp>
        <p:nvSpPr>
          <p:cNvPr id="450" name="Rectangle"/>
          <p:cNvSpPr/>
          <p:nvPr/>
        </p:nvSpPr>
        <p:spPr>
          <a:xfrm>
            <a:off x="9740900" y="6007100"/>
            <a:ext cx="3746500" cy="419100"/>
          </a:xfrm>
          <a:prstGeom prst="rect">
            <a:avLst/>
          </a:prstGeom>
          <a:ln w="25400">
            <a:solidFill>
              <a:srgbClr val="FFFB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451" name="droppedImage.pdf" descr="droppedImage.pdf"/>
          <p:cNvPicPr>
            <a:picLocks noChangeAspect="1"/>
          </p:cNvPicPr>
          <p:nvPr/>
        </p:nvPicPr>
        <p:blipFill>
          <a:blip r:embed="rId4">
            <a:extLst/>
          </a:blip>
          <a:stretch>
            <a:fillRect/>
          </a:stretch>
        </p:blipFill>
        <p:spPr>
          <a:xfrm>
            <a:off x="1270000" y="6946900"/>
            <a:ext cx="8394700" cy="16383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Copyright Thanks"/>
          <p:cNvSpPr txBox="1"/>
          <p:nvPr>
            <p:ph type="title"/>
          </p:nvPr>
        </p:nvSpPr>
        <p:spPr>
          <a:prstGeom prst="rect">
            <a:avLst/>
          </a:prstGeom>
        </p:spPr>
        <p:txBody>
          <a:bodyPr/>
          <a:lstStyle>
            <a:lvl1pPr>
              <a:defRPr>
                <a:solidFill>
                  <a:srgbClr val="00F900"/>
                </a:solidFill>
              </a:defRPr>
            </a:lvl1pPr>
          </a:lstStyle>
          <a:p>
            <a:pPr/>
            <a:r>
              <a:t>Copyright Thanks</a:t>
            </a:r>
          </a:p>
        </p:txBody>
      </p:sp>
      <p:sp>
        <p:nvSpPr>
          <p:cNvPr id="169" name="Thanks to IEEE Computer for permission to use IEEE Computer magazine articles associated with the videos…"/>
          <p:cNvSpPr txBox="1"/>
          <p:nvPr>
            <p:ph type="body" idx="1"/>
          </p:nvPr>
        </p:nvSpPr>
        <p:spPr>
          <a:prstGeom prst="rect">
            <a:avLst/>
          </a:prstGeom>
        </p:spPr>
        <p:txBody>
          <a:bodyPr/>
          <a:lstStyle/>
          <a:p>
            <a:pPr/>
            <a:r>
              <a:t>Thanks to IEEE Computer for permission to use IEEE Computer magazine articles associated with the videos</a:t>
            </a:r>
          </a:p>
          <a:p>
            <a:pPr/>
            <a:r>
              <a:t>Thanks to Dave Malicke and Open Michigan (open.umich.edu) for help with copyright review of these materials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Link Layer"/>
          <p:cNvSpPr txBox="1"/>
          <p:nvPr>
            <p:ph type="title"/>
          </p:nvPr>
        </p:nvSpPr>
        <p:spPr>
          <a:prstGeom prst="rect">
            <a:avLst/>
          </a:prstGeom>
        </p:spPr>
        <p:txBody>
          <a:bodyPr/>
          <a:lstStyle>
            <a:lvl1pPr>
              <a:defRPr>
                <a:solidFill>
                  <a:srgbClr val="00F900"/>
                </a:solidFill>
              </a:defRPr>
            </a:lvl1pPr>
          </a:lstStyle>
          <a:p>
            <a:pPr/>
            <a:r>
              <a:t>Link Layer</a:t>
            </a:r>
          </a:p>
        </p:txBody>
      </p:sp>
      <p:sp>
        <p:nvSpPr>
          <p:cNvPr id="456" name="Physical addresses are to allow systems to identify themselves on the ends of a single link…"/>
          <p:cNvSpPr txBox="1"/>
          <p:nvPr>
            <p:ph type="body" sz="half" idx="1"/>
          </p:nvPr>
        </p:nvSpPr>
        <p:spPr>
          <a:xfrm>
            <a:off x="1155700" y="2603500"/>
            <a:ext cx="7264400" cy="5702300"/>
          </a:xfrm>
          <a:prstGeom prst="rect">
            <a:avLst/>
          </a:prstGeom>
        </p:spPr>
        <p:txBody>
          <a:bodyPr/>
          <a:lstStyle/>
          <a:p>
            <a:pPr/>
            <a:r>
              <a:t>Physical addresses are to allow systems to identify themselves on the ends of a single link</a:t>
            </a:r>
          </a:p>
          <a:p>
            <a:pPr/>
            <a:r>
              <a:t>Physical addresses go no farther than one link</a:t>
            </a:r>
          </a:p>
          <a:p>
            <a:pPr/>
            <a:r>
              <a:t>Sometimes links like Wifi and Wired Ethernet are shared with multiple computers</a:t>
            </a:r>
          </a:p>
        </p:txBody>
      </p:sp>
      <p:pic>
        <p:nvPicPr>
          <p:cNvPr id="457" name="Untitled.jpg" descr="Untitled.jpg"/>
          <p:cNvPicPr>
            <a:picLocks noChangeAspect="1"/>
          </p:cNvPicPr>
          <p:nvPr/>
        </p:nvPicPr>
        <p:blipFill>
          <a:blip r:embed="rId3">
            <a:extLst/>
          </a:blip>
          <a:stretch>
            <a:fillRect/>
          </a:stretch>
        </p:blipFill>
        <p:spPr>
          <a:xfrm>
            <a:off x="9007901" y="3333750"/>
            <a:ext cx="6943299" cy="4229100"/>
          </a:xfrm>
          <a:prstGeom prst="rect">
            <a:avLst/>
          </a:prstGeom>
          <a:ln w="12700">
            <a:miter lim="400000"/>
          </a:ln>
        </p:spPr>
      </p:pic>
      <p:sp>
        <p:nvSpPr>
          <p:cNvPr id="458" name="Line"/>
          <p:cNvSpPr/>
          <p:nvPr/>
        </p:nvSpPr>
        <p:spPr>
          <a:xfrm flipH="1">
            <a:off x="10000526" y="4732759"/>
            <a:ext cx="329236" cy="2983697"/>
          </a:xfrm>
          <a:prstGeom prst="line">
            <a:avLst/>
          </a:prstGeom>
          <a:ln w="101600">
            <a:solidFill>
              <a:srgbClr val="00F900"/>
            </a:solidFill>
            <a:miter lim="400000"/>
            <a:headEnd type="triangle"/>
          </a:ln>
        </p:spPr>
        <p:txBody>
          <a:bodyPr lIns="0" tIns="0" rIns="0" bIns="0"/>
          <a:lstStyle/>
          <a:p>
            <a:pPr/>
          </a:p>
        </p:txBody>
      </p:sp>
      <p:sp>
        <p:nvSpPr>
          <p:cNvPr id="459" name="0f:21:63:12:b3:1a"/>
          <p:cNvSpPr txBox="1"/>
          <p:nvPr/>
        </p:nvSpPr>
        <p:spPr>
          <a:xfrm>
            <a:off x="8621737" y="7823200"/>
            <a:ext cx="321089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0f:21:63:12:b3:1a</a:t>
            </a:r>
          </a:p>
        </p:txBody>
      </p:sp>
      <p:sp>
        <p:nvSpPr>
          <p:cNvPr id="460" name="98:2f:4e:78:01:b4"/>
          <p:cNvSpPr txBox="1"/>
          <p:nvPr/>
        </p:nvSpPr>
        <p:spPr>
          <a:xfrm>
            <a:off x="12661093" y="7823200"/>
            <a:ext cx="3234781"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40FF"/>
                </a:solidFill>
                <a:latin typeface="+mn-lt"/>
                <a:ea typeface="+mn-ea"/>
                <a:cs typeface="+mn-cs"/>
                <a:sym typeface="Gill Sans"/>
              </a:defRPr>
            </a:lvl1pPr>
          </a:lstStyle>
          <a:p>
            <a:pPr/>
            <a:r>
              <a:t>98:2f:4e:78:01:b4</a:t>
            </a:r>
          </a:p>
        </p:txBody>
      </p:sp>
      <p:sp>
        <p:nvSpPr>
          <p:cNvPr id="461" name="Line"/>
          <p:cNvSpPr/>
          <p:nvPr/>
        </p:nvSpPr>
        <p:spPr>
          <a:xfrm>
            <a:off x="13869043" y="4712182"/>
            <a:ext cx="493854" cy="3189469"/>
          </a:xfrm>
          <a:prstGeom prst="line">
            <a:avLst/>
          </a:prstGeom>
          <a:ln w="101600">
            <a:solidFill>
              <a:srgbClr val="FF40FF"/>
            </a:solidFill>
            <a:miter lim="400000"/>
            <a:headEnd type="triangle"/>
          </a:ln>
        </p:spPr>
        <p:txBody>
          <a:bodyPr lIns="0" tIns="0" rIns="0" bIns="0"/>
          <a:lstStyle/>
          <a:p>
            <a:pPr/>
          </a:p>
        </p:txBody>
      </p:sp>
      <p:sp>
        <p:nvSpPr>
          <p:cNvPr id="462" name="Source: http://en.wikipedia.org/wiki/Internet_Protocol_Suite"/>
          <p:cNvSpPr txBox="1"/>
          <p:nvPr/>
        </p:nvSpPr>
        <p:spPr>
          <a:xfrm>
            <a:off x="8105294" y="8502650"/>
            <a:ext cx="7925961"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2800">
                <a:solidFill>
                  <a:srgbClr val="FFFFFF"/>
                </a:solidFill>
                <a:latin typeface="+mn-lt"/>
                <a:ea typeface="+mn-ea"/>
                <a:cs typeface="+mn-cs"/>
                <a:sym typeface="Gill Sans"/>
              </a:defRPr>
            </a:pPr>
            <a:r>
              <a:rPr sz="2500"/>
              <a:t>Source: </a:t>
            </a:r>
            <a:r>
              <a:rPr sz="2500" u="sng">
                <a:hlinkClick r:id="rId4" invalidUrl="" action="" tgtFrame="" tooltip="" history="1" highlightClick="0" endSnd="0"/>
              </a:rPr>
              <a:t>http://en.wikipedia.org/wiki/Internet_Protocol_Suite</a:t>
            </a:r>
            <a:r>
              <a:t>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ring Nicely - Avoiding Chaos"/>
          <p:cNvSpPr txBox="1"/>
          <p:nvPr>
            <p:ph type="title"/>
          </p:nvPr>
        </p:nvSpPr>
        <p:spPr>
          <a:prstGeom prst="rect">
            <a:avLst/>
          </a:prstGeom>
        </p:spPr>
        <p:txBody>
          <a:bodyPr/>
          <a:lstStyle>
            <a:lvl1pPr>
              <a:defRPr>
                <a:solidFill>
                  <a:srgbClr val="00F900"/>
                </a:solidFill>
              </a:defRPr>
            </a:lvl1pPr>
          </a:lstStyle>
          <a:p>
            <a:pPr/>
            <a:r>
              <a:t>Sharing Nicely - Avoiding Chaos</a:t>
            </a:r>
          </a:p>
        </p:txBody>
      </p:sp>
      <p:sp>
        <p:nvSpPr>
          <p:cNvPr id="467" name="CSMA/CD Carrier Sense Multiple Access with Collision Detection…"/>
          <p:cNvSpPr txBox="1"/>
          <p:nvPr>
            <p:ph type="body" idx="1"/>
          </p:nvPr>
        </p:nvSpPr>
        <p:spPr>
          <a:xfrm>
            <a:off x="1155700" y="2603500"/>
            <a:ext cx="13931900" cy="6235700"/>
          </a:xfrm>
          <a:prstGeom prst="rect">
            <a:avLst/>
          </a:prstGeom>
        </p:spPr>
        <p:txBody>
          <a:bodyPr/>
          <a:lstStyle/>
          <a:p>
            <a:pPr>
              <a:defRPr b="1" sz="3200"/>
            </a:pPr>
            <a:r>
              <a:rPr>
                <a:solidFill>
                  <a:srgbClr val="FF40FF"/>
                </a:solidFill>
              </a:rPr>
              <a:t>CSMA/CD Carrier Sense Multiple Access with Collision Detection</a:t>
            </a:r>
          </a:p>
          <a:p>
            <a:pPr>
              <a:defRPr b="1" sz="3200"/>
            </a:pPr>
            <a:r>
              <a:t>To avoid garbled messages, systems must observe “rules” (Protocols)</a:t>
            </a:r>
          </a:p>
          <a:p>
            <a:pPr>
              <a:defRPr b="1" sz="3200"/>
            </a:pPr>
            <a:r>
              <a:t>Ethernet rules are simple</a:t>
            </a:r>
          </a:p>
          <a:p>
            <a:pPr>
              <a:defRPr b="1" sz="3200"/>
            </a:pPr>
          </a:p>
          <a:p>
            <a:pPr>
              <a:defRPr b="1" sz="3200"/>
            </a:pPr>
          </a:p>
          <a:p>
            <a:pPr>
              <a:defRPr b="1" sz="3200"/>
            </a:pPr>
            <a:r>
              <a:rPr b="0"/>
              <a:t>Wait for silence</a:t>
            </a:r>
            <a:endParaRPr b="0"/>
          </a:p>
          <a:p>
            <a:pPr>
              <a:defRPr b="1" sz="3200"/>
            </a:pPr>
            <a:r>
              <a:rPr b="0"/>
              <a:t>Begin Transmitting data</a:t>
            </a:r>
            <a:endParaRPr b="0"/>
          </a:p>
          <a:p>
            <a:pPr>
              <a:defRPr b="1" sz="3200"/>
            </a:pPr>
            <a:r>
              <a:rPr b="0"/>
              <a:t>Listen for your own data</a:t>
            </a:r>
            <a:endParaRPr b="0"/>
          </a:p>
          <a:p>
            <a:pPr>
              <a:defRPr b="1" sz="3200"/>
            </a:pPr>
            <a:r>
              <a:rPr b="0"/>
              <a:t>If you cannot hear your own data clearly, assume a collision, stop and wait before trying again</a:t>
            </a:r>
            <a:endParaRPr b="0"/>
          </a:p>
          <a:p>
            <a:pPr>
              <a:defRPr sz="3200"/>
            </a:pPr>
            <a:r>
              <a:t>Each system waits a different amount of time to avoid “too much politeness”</a:t>
            </a:r>
          </a:p>
        </p:txBody>
      </p:sp>
      <p:sp>
        <p:nvSpPr>
          <p:cNvPr id="468" name="Circle"/>
          <p:cNvSpPr/>
          <p:nvPr/>
        </p:nvSpPr>
        <p:spPr>
          <a:xfrm>
            <a:off x="114300" y="8661400"/>
            <a:ext cx="368300" cy="368300"/>
          </a:xfrm>
          <a:prstGeom prst="ellipse">
            <a:avLst/>
          </a:prstGeom>
          <a:blipFill>
            <a:blip r:embed="rId3"/>
          </a:blipFill>
          <a:ln w="25400">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Ethernet"/>
          <p:cNvSpPr txBox="1"/>
          <p:nvPr>
            <p:ph type="title"/>
          </p:nvPr>
        </p:nvSpPr>
        <p:spPr>
          <a:xfrm>
            <a:off x="1155700" y="241300"/>
            <a:ext cx="7315200" cy="2298700"/>
          </a:xfrm>
          <a:prstGeom prst="rect">
            <a:avLst/>
          </a:prstGeom>
        </p:spPr>
        <p:txBody>
          <a:bodyPr/>
          <a:lstStyle>
            <a:lvl1pPr>
              <a:defRPr>
                <a:solidFill>
                  <a:srgbClr val="FFFB00"/>
                </a:solidFill>
              </a:defRPr>
            </a:lvl1pPr>
          </a:lstStyle>
          <a:p>
            <a:pPr/>
            <a:r>
              <a:t>Ethernet</a:t>
            </a:r>
          </a:p>
        </p:txBody>
      </p:sp>
      <p:sp>
        <p:nvSpPr>
          <p:cNvPr id="473" name="Invented at PARC (Xerox)…"/>
          <p:cNvSpPr txBox="1"/>
          <p:nvPr>
            <p:ph type="body" sz="half" idx="1"/>
          </p:nvPr>
        </p:nvSpPr>
        <p:spPr>
          <a:xfrm>
            <a:off x="1155700" y="2603500"/>
            <a:ext cx="7315200" cy="5702300"/>
          </a:xfrm>
          <a:prstGeom prst="rect">
            <a:avLst/>
          </a:prstGeom>
        </p:spPr>
        <p:txBody>
          <a:bodyPr/>
          <a:lstStyle/>
          <a:p>
            <a:pPr/>
            <a:r>
              <a:t>Invented at PARC (Xerox)</a:t>
            </a:r>
          </a:p>
          <a:p>
            <a:pPr/>
            <a:r>
              <a:t>The first Local-Area-Network </a:t>
            </a:r>
          </a:p>
          <a:p>
            <a:pPr/>
            <a:r>
              <a:t>Connected PC's to laser printers</a:t>
            </a:r>
          </a:p>
          <a:p>
            <a:pPr/>
            <a:r>
              <a:t>Inspired by an earlier wireless network called Aloha from the University of Hawaii</a:t>
            </a:r>
          </a:p>
        </p:txBody>
      </p:sp>
      <p:pic>
        <p:nvPicPr>
          <p:cNvPr id="474" name="Untitled.png" descr="Untitled.png"/>
          <p:cNvPicPr>
            <a:picLocks noChangeAspect="1"/>
          </p:cNvPicPr>
          <p:nvPr/>
        </p:nvPicPr>
        <p:blipFill>
          <a:blip r:embed="rId2">
            <a:extLst/>
          </a:blip>
          <a:stretch>
            <a:fillRect/>
          </a:stretch>
        </p:blipFill>
        <p:spPr>
          <a:xfrm>
            <a:off x="8877031" y="5041900"/>
            <a:ext cx="6718301" cy="3712557"/>
          </a:xfrm>
          <a:prstGeom prst="rect">
            <a:avLst/>
          </a:prstGeom>
          <a:ln w="12700">
            <a:miter lim="400000"/>
          </a:ln>
        </p:spPr>
      </p:pic>
      <p:pic>
        <p:nvPicPr>
          <p:cNvPr id="475" name="Untitled.png" descr="Untitled.png"/>
          <p:cNvPicPr>
            <a:picLocks noChangeAspect="1"/>
          </p:cNvPicPr>
          <p:nvPr/>
        </p:nvPicPr>
        <p:blipFill>
          <a:blip r:embed="rId3">
            <a:extLst/>
          </a:blip>
          <a:stretch>
            <a:fillRect/>
          </a:stretch>
        </p:blipFill>
        <p:spPr>
          <a:xfrm>
            <a:off x="9316029" y="558800"/>
            <a:ext cx="5847771" cy="42037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Internetwork Layer (IP)"/>
          <p:cNvSpPr txBox="1"/>
          <p:nvPr>
            <p:ph type="title"/>
          </p:nvPr>
        </p:nvSpPr>
        <p:spPr>
          <a:xfrm>
            <a:off x="1155700" y="901700"/>
            <a:ext cx="8432800" cy="2298700"/>
          </a:xfrm>
          <a:prstGeom prst="rect">
            <a:avLst/>
          </a:prstGeom>
        </p:spPr>
        <p:txBody>
          <a:bodyPr/>
          <a:lstStyle/>
          <a:p>
            <a:pPr>
              <a:defRPr>
                <a:solidFill>
                  <a:srgbClr val="00F900"/>
                </a:solidFill>
              </a:defRPr>
            </a:pPr>
            <a:r>
              <a:t>Internetwork Layer</a:t>
            </a:r>
          </a:p>
          <a:p>
            <a:pPr>
              <a:defRPr>
                <a:solidFill>
                  <a:srgbClr val="00F900"/>
                </a:solidFill>
              </a:defRPr>
            </a:pPr>
            <a:r>
              <a:t>(IP)</a:t>
            </a:r>
          </a:p>
        </p:txBody>
      </p:sp>
      <p:sp>
        <p:nvSpPr>
          <p:cNvPr id="478" name="Application Layer…"/>
          <p:cNvSpPr/>
          <p:nvPr/>
        </p:nvSpPr>
        <p:spPr>
          <a:xfrm>
            <a:off x="10477500" y="13081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Application Layer</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Web, E-Mail, File Transfer</a:t>
            </a:r>
          </a:p>
        </p:txBody>
      </p:sp>
      <p:sp>
        <p:nvSpPr>
          <p:cNvPr id="479" name="Transport Layer (TCP)…"/>
          <p:cNvSpPr/>
          <p:nvPr/>
        </p:nvSpPr>
        <p:spPr>
          <a:xfrm>
            <a:off x="10477500" y="30353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Transport Layer (TCP)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Reliable Connections</a:t>
            </a:r>
          </a:p>
        </p:txBody>
      </p:sp>
      <p:sp>
        <p:nvSpPr>
          <p:cNvPr id="480" name="Internetwork Layer (IP)…"/>
          <p:cNvSpPr/>
          <p:nvPr/>
        </p:nvSpPr>
        <p:spPr>
          <a:xfrm>
            <a:off x="10477500" y="4749800"/>
            <a:ext cx="4953000" cy="1701800"/>
          </a:xfrm>
          <a:prstGeom prst="rect">
            <a:avLst/>
          </a:prstGeom>
          <a:solidFill>
            <a:srgbClr val="FFFB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effectLst>
                  <a:outerShdw sx="100000" sy="100000" kx="0" ky="0" algn="b" rotWithShape="0" blurRad="38100" dist="12700" dir="5400000">
                    <a:srgbClr val="000000">
                      <a:alpha val="50000"/>
                    </a:srgbClr>
                  </a:outerShdw>
                </a:effectLst>
                <a:latin typeface="+mn-lt"/>
                <a:ea typeface="+mn-ea"/>
                <a:cs typeface="+mn-cs"/>
                <a:sym typeface="Gill Sans"/>
              </a:defRPr>
            </a:pPr>
            <a:r>
              <a:t>Internetwork Layer (IP)</a:t>
            </a:r>
          </a:p>
          <a:p>
            <a:pPr algn="ctr" defTabSz="546100">
              <a:defRPr sz="3300">
                <a:effectLst>
                  <a:outerShdw sx="100000" sy="100000" kx="0" ky="0" algn="b" rotWithShape="0" blurRad="38100" dist="12700" dir="5400000">
                    <a:srgbClr val="000000">
                      <a:alpha val="50000"/>
                    </a:srgbClr>
                  </a:outerShdw>
                </a:effectLst>
                <a:latin typeface="+mn-lt"/>
                <a:ea typeface="+mn-ea"/>
                <a:cs typeface="+mn-cs"/>
                <a:sym typeface="Gill Sans"/>
              </a:defRPr>
            </a:pPr>
            <a:r>
              <a:t>Simple, Unreliable</a:t>
            </a:r>
          </a:p>
        </p:txBody>
      </p:sp>
      <p:sp>
        <p:nvSpPr>
          <p:cNvPr id="481" name="Link Layer (Ethernet, WiFi)…"/>
          <p:cNvSpPr/>
          <p:nvPr/>
        </p:nvSpPr>
        <p:spPr>
          <a:xfrm>
            <a:off x="10477500" y="64389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Link Layer (Ethernet, WiFi)</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Physical Connections</a:t>
            </a:r>
          </a:p>
        </p:txBody>
      </p:sp>
      <p:sp>
        <p:nvSpPr>
          <p:cNvPr id="482" name="http://en.wikipedia.org/wiki/Internet_Protocol…"/>
          <p:cNvSpPr txBox="1"/>
          <p:nvPr/>
        </p:nvSpPr>
        <p:spPr>
          <a:xfrm>
            <a:off x="647700" y="4152900"/>
            <a:ext cx="9664700" cy="354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algn="ctr" defTabSz="546100">
              <a:defRPr sz="4000">
                <a:solidFill>
                  <a:srgbClr val="FFFFFF"/>
                </a:solidFill>
                <a:latin typeface="+mn-lt"/>
                <a:ea typeface="+mn-ea"/>
                <a:cs typeface="+mn-cs"/>
                <a:sym typeface="Gill Sans"/>
              </a:defRPr>
            </a:pPr>
            <a:r>
              <a:rPr u="sng">
                <a:hlinkClick r:id="rId3" invalidUrl="" action="" tgtFrame="" tooltip="" history="1" highlightClick="0" endSnd="0"/>
              </a:rPr>
              <a:t>http://en.wikipedia.org/wiki/Internet_Protocol</a:t>
            </a:r>
            <a:r>
              <a:t> </a:t>
            </a:r>
          </a:p>
          <a:p>
            <a:pPr algn="ctr" defTabSz="546100">
              <a:defRPr sz="4000">
                <a:solidFill>
                  <a:srgbClr val="FFFFFF"/>
                </a:solidFill>
                <a:latin typeface="+mn-lt"/>
                <a:ea typeface="+mn-ea"/>
                <a:cs typeface="+mn-cs"/>
                <a:sym typeface="Gill Sans"/>
              </a:defRPr>
            </a:pPr>
          </a:p>
          <a:p>
            <a:pPr algn="ctr" defTabSz="546100">
              <a:defRPr sz="4000">
                <a:solidFill>
                  <a:srgbClr val="FFFFFF"/>
                </a:solidFill>
                <a:latin typeface="+mn-lt"/>
                <a:ea typeface="+mn-ea"/>
                <a:cs typeface="+mn-cs"/>
                <a:sym typeface="Gill Sans"/>
              </a:defRPr>
            </a:pPr>
            <a:r>
              <a:rPr u="sng">
                <a:hlinkClick r:id="rId4" invalidUrl="" action="" tgtFrame="" tooltip="" history="1" highlightClick="0" endSnd="0"/>
              </a:rPr>
              <a:t>http://en.wikipedia.org/wiki/Traceroute</a:t>
            </a:r>
          </a:p>
          <a:p>
            <a:pPr algn="ctr" defTabSz="546100">
              <a:defRPr sz="4000">
                <a:solidFill>
                  <a:srgbClr val="FFFFFF"/>
                </a:solidFill>
                <a:latin typeface="+mn-lt"/>
                <a:ea typeface="+mn-ea"/>
                <a:cs typeface="+mn-cs"/>
                <a:sym typeface="Gill Sans"/>
              </a:defRPr>
            </a:pPr>
          </a:p>
          <a:p>
            <a:pPr algn="ctr" defTabSz="546100">
              <a:defRPr sz="4000">
                <a:solidFill>
                  <a:srgbClr val="FFFFFF"/>
                </a:solidFill>
                <a:latin typeface="+mn-lt"/>
                <a:ea typeface="+mn-ea"/>
                <a:cs typeface="+mn-cs"/>
                <a:sym typeface="Gill Sans"/>
              </a:defRPr>
            </a:pPr>
            <a:r>
              <a:rPr u="sng">
                <a:hlinkClick r:id="rId5" invalidUrl="" action="" tgtFrame="" tooltip="" history="1" highlightClick="0" endSnd="0"/>
              </a:rPr>
              <a:t>http://en.wikipedia.org/wiki/Ping</a:t>
            </a:r>
            <a: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Internet Protocol Layer"/>
          <p:cNvSpPr txBox="1"/>
          <p:nvPr>
            <p:ph type="title"/>
          </p:nvPr>
        </p:nvSpPr>
        <p:spPr>
          <a:prstGeom prst="rect">
            <a:avLst/>
          </a:prstGeom>
        </p:spPr>
        <p:txBody>
          <a:bodyPr/>
          <a:lstStyle>
            <a:lvl1pPr>
              <a:defRPr>
                <a:solidFill>
                  <a:srgbClr val="00F900"/>
                </a:solidFill>
              </a:defRPr>
            </a:lvl1pPr>
          </a:lstStyle>
          <a:p>
            <a:pPr/>
            <a:r>
              <a:t>Internet Protocol Layer</a:t>
            </a:r>
          </a:p>
        </p:txBody>
      </p:sp>
      <p:sp>
        <p:nvSpPr>
          <p:cNvPr id="487" name="Goal: Gets your data from this computer to the other computer half way across the world…"/>
          <p:cNvSpPr txBox="1"/>
          <p:nvPr>
            <p:ph type="body" sz="half" idx="1"/>
          </p:nvPr>
        </p:nvSpPr>
        <p:spPr>
          <a:xfrm>
            <a:off x="1155700" y="2603500"/>
            <a:ext cx="7264400" cy="5702300"/>
          </a:xfrm>
          <a:prstGeom prst="rect">
            <a:avLst/>
          </a:prstGeom>
        </p:spPr>
        <p:txBody>
          <a:bodyPr/>
          <a:lstStyle/>
          <a:p>
            <a:pPr/>
            <a:r>
              <a:t>Goal: Gets your data from this computer to the other computer half way across the world</a:t>
            </a:r>
          </a:p>
          <a:p>
            <a:pPr/>
            <a:r>
              <a:t>Each router knows about nearby routers</a:t>
            </a:r>
          </a:p>
          <a:p>
            <a:pPr/>
            <a:r>
              <a:t>IP Is best effort - it is OK to drop data if things go bad...</a:t>
            </a:r>
          </a:p>
        </p:txBody>
      </p:sp>
      <p:pic>
        <p:nvPicPr>
          <p:cNvPr id="488" name="Snapshot 2008-09-30 12-32-52.jpg" descr="Snapshot 2008-09-30 12-32-52.jpg"/>
          <p:cNvPicPr>
            <a:picLocks noChangeAspect="1"/>
          </p:cNvPicPr>
          <p:nvPr/>
        </p:nvPicPr>
        <p:blipFill>
          <a:blip r:embed="rId2">
            <a:extLst/>
          </a:blip>
          <a:stretch>
            <a:fillRect/>
          </a:stretch>
        </p:blipFill>
        <p:spPr>
          <a:xfrm>
            <a:off x="9309100" y="2806700"/>
            <a:ext cx="6007100" cy="4699000"/>
          </a:xfrm>
          <a:prstGeom prst="rect">
            <a:avLst/>
          </a:prstGeom>
          <a:ln w="12700">
            <a:miter lim="400000"/>
          </a:ln>
        </p:spPr>
      </p:pic>
      <p:sp>
        <p:nvSpPr>
          <p:cNvPr id="489" name="Rectangle"/>
          <p:cNvSpPr/>
          <p:nvPr/>
        </p:nvSpPr>
        <p:spPr>
          <a:xfrm>
            <a:off x="9563100" y="4838700"/>
            <a:ext cx="5524500" cy="774700"/>
          </a:xfrm>
          <a:prstGeom prst="rect">
            <a:avLst/>
          </a:prstGeom>
          <a:ln w="25400">
            <a:solidFill>
              <a:srgbClr val="00F9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90" name="Source: http://en.wikipedia.org/wiki/Internet_Protocol_Suite"/>
          <p:cNvSpPr txBox="1"/>
          <p:nvPr/>
        </p:nvSpPr>
        <p:spPr>
          <a:xfrm>
            <a:off x="7058322" y="8477250"/>
            <a:ext cx="8851504"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2800">
                <a:solidFill>
                  <a:srgbClr val="FFFFFF"/>
                </a:solidFill>
                <a:latin typeface="+mn-lt"/>
                <a:ea typeface="+mn-ea"/>
                <a:cs typeface="+mn-cs"/>
                <a:sym typeface="Gill Sans"/>
              </a:defRPr>
            </a:pPr>
            <a:r>
              <a:t>Source: </a:t>
            </a:r>
            <a:r>
              <a:rPr u="sng">
                <a:hlinkClick r:id="rId3" invalidUrl="" action="" tgtFrame="" tooltip="" history="1" highlightClick="0" endSnd="0"/>
              </a:rPr>
              <a:t>http://en.wikipedia.org/wiki/Internet_Protocol_Suite</a:t>
            </a:r>
            <a:r>
              <a: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IP Addresses"/>
          <p:cNvSpPr txBox="1"/>
          <p:nvPr>
            <p:ph type="title"/>
          </p:nvPr>
        </p:nvSpPr>
        <p:spPr>
          <a:xfrm>
            <a:off x="1155700" y="241300"/>
            <a:ext cx="13931900" cy="1879600"/>
          </a:xfrm>
          <a:prstGeom prst="rect">
            <a:avLst/>
          </a:prstGeom>
        </p:spPr>
        <p:txBody>
          <a:bodyPr/>
          <a:lstStyle>
            <a:lvl1pPr>
              <a:defRPr>
                <a:solidFill>
                  <a:srgbClr val="00F900"/>
                </a:solidFill>
              </a:defRPr>
            </a:lvl1pPr>
          </a:lstStyle>
          <a:p>
            <a:pPr/>
            <a:r>
              <a:t>IP Addresses</a:t>
            </a:r>
          </a:p>
        </p:txBody>
      </p:sp>
      <p:sp>
        <p:nvSpPr>
          <p:cNvPr id="493" name="The IP address is the worldwide number which is associated with one particular workstation or server…"/>
          <p:cNvSpPr txBox="1"/>
          <p:nvPr>
            <p:ph type="body" idx="1"/>
          </p:nvPr>
        </p:nvSpPr>
        <p:spPr>
          <a:xfrm>
            <a:off x="1155700" y="2247900"/>
            <a:ext cx="13931900" cy="6540500"/>
          </a:xfrm>
          <a:prstGeom prst="rect">
            <a:avLst/>
          </a:prstGeom>
        </p:spPr>
        <p:txBody>
          <a:bodyPr/>
          <a:lstStyle/>
          <a:p>
            <a:pPr/>
            <a:r>
              <a:t>The IP address is the worldwide number which is associated with one particular workstation or server</a:t>
            </a:r>
          </a:p>
          <a:p>
            <a:pPr/>
            <a:r>
              <a:t>Every system which will send packets directly out across the Internet must have a unique IP address</a:t>
            </a:r>
          </a:p>
          <a:p>
            <a:pPr/>
            <a:r>
              <a:t>IP addresses are based on where station is connected</a:t>
            </a:r>
          </a:p>
          <a:p>
            <a:pPr/>
            <a:r>
              <a:t>IP addresses are not controlled by a single organization - address ranges are assigned</a:t>
            </a:r>
          </a:p>
          <a:p>
            <a:pPr/>
            <a:r>
              <a:t>They are like phone numbers – they get reorganized once in a great while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5" name="droppedImage.pdf" descr="droppedImage.pdf"/>
          <p:cNvPicPr>
            <a:picLocks noChangeAspect="1"/>
          </p:cNvPicPr>
          <p:nvPr/>
        </p:nvPicPr>
        <p:blipFill>
          <a:blip r:embed="rId2">
            <a:extLst/>
          </a:blip>
          <a:stretch>
            <a:fillRect/>
          </a:stretch>
        </p:blipFill>
        <p:spPr>
          <a:xfrm>
            <a:off x="2133600" y="-228600"/>
            <a:ext cx="12446000" cy="91694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IP Address Format"/>
          <p:cNvSpPr txBox="1"/>
          <p:nvPr>
            <p:ph type="title"/>
          </p:nvPr>
        </p:nvSpPr>
        <p:spPr>
          <a:prstGeom prst="rect">
            <a:avLst/>
          </a:prstGeom>
        </p:spPr>
        <p:txBody>
          <a:bodyPr/>
          <a:lstStyle>
            <a:lvl1pPr>
              <a:defRPr>
                <a:solidFill>
                  <a:srgbClr val="00F900"/>
                </a:solidFill>
              </a:defRPr>
            </a:lvl1pPr>
          </a:lstStyle>
          <a:p>
            <a:pPr/>
            <a:r>
              <a:t>IP Address Format</a:t>
            </a:r>
          </a:p>
        </p:txBody>
      </p:sp>
      <p:sp>
        <p:nvSpPr>
          <p:cNvPr id="498" name="Four numbers with dots - each number 1-255 (32 bits)…"/>
          <p:cNvSpPr txBox="1"/>
          <p:nvPr>
            <p:ph type="body" sz="half" idx="1"/>
          </p:nvPr>
        </p:nvSpPr>
        <p:spPr>
          <a:xfrm>
            <a:off x="1155700" y="2603500"/>
            <a:ext cx="13931900" cy="4025900"/>
          </a:xfrm>
          <a:prstGeom prst="rect">
            <a:avLst/>
          </a:prstGeom>
        </p:spPr>
        <p:txBody>
          <a:bodyPr/>
          <a:lstStyle/>
          <a:p>
            <a:pPr>
              <a:defRPr b="1"/>
            </a:pPr>
            <a:r>
              <a:t>Four numbers with dots - each number 1-255 (32 bits)</a:t>
            </a:r>
          </a:p>
          <a:p>
            <a:pPr>
              <a:defRPr b="1"/>
            </a:pPr>
            <a:r>
              <a:t>Kind of like phone numbers with an “area code”</a:t>
            </a:r>
          </a:p>
          <a:p>
            <a:pPr>
              <a:defRPr b="1"/>
            </a:pPr>
            <a:r>
              <a:t>The prefix of the address is “which network”</a:t>
            </a:r>
          </a:p>
          <a:p>
            <a:pPr>
              <a:defRPr b="1"/>
            </a:pPr>
            <a:r>
              <a:t>While the data is traversing the Internet - all that matters is the network number</a:t>
            </a:r>
          </a:p>
        </p:txBody>
      </p:sp>
      <p:sp>
        <p:nvSpPr>
          <p:cNvPr id="499" name="(734) 764 1855"/>
          <p:cNvSpPr txBox="1"/>
          <p:nvPr/>
        </p:nvSpPr>
        <p:spPr>
          <a:xfrm>
            <a:off x="2287922" y="6959600"/>
            <a:ext cx="294992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(734)</a:t>
            </a:r>
            <a:r>
              <a:t> 764 1855</a:t>
            </a:r>
          </a:p>
        </p:txBody>
      </p:sp>
      <p:sp>
        <p:nvSpPr>
          <p:cNvPr id="500" name="141.211.144.188…"/>
          <p:cNvSpPr txBox="1"/>
          <p:nvPr/>
        </p:nvSpPr>
        <p:spPr>
          <a:xfrm>
            <a:off x="10705467" y="6985000"/>
            <a:ext cx="3285233" cy="166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141.211</a:t>
            </a:r>
            <a:r>
              <a:t>.144.188</a:t>
            </a:r>
          </a:p>
          <a:p>
            <a:pPr algn="ctr" defTabSz="546100">
              <a:defRPr sz="3600">
                <a:solidFill>
                  <a:srgbClr val="FFFFFF"/>
                </a:solidFill>
                <a:latin typeface="+mn-lt"/>
                <a:ea typeface="+mn-ea"/>
                <a:cs typeface="+mn-cs"/>
                <a:sym typeface="Gill Sans"/>
              </a:defRPr>
            </a:pPr>
          </a:p>
          <a:p>
            <a:pPr algn="ctr" defTabSz="546100">
              <a:defRPr sz="3600">
                <a:solidFill>
                  <a:srgbClr val="FFFFFF"/>
                </a:solidFill>
                <a:latin typeface="+mn-lt"/>
                <a:ea typeface="+mn-ea"/>
                <a:cs typeface="+mn-cs"/>
                <a:sym typeface="Gill Sans"/>
              </a:defRPr>
            </a:pPr>
            <a:r>
              <a:rPr>
                <a:solidFill>
                  <a:srgbClr val="00F900"/>
                </a:solidFill>
              </a:rPr>
              <a:t>141.211</a:t>
            </a:r>
            <a:r>
              <a:t>.*.*</a:t>
            </a:r>
          </a:p>
        </p:txBody>
      </p:sp>
      <p:sp>
        <p:nvSpPr>
          <p:cNvPr id="501" name="Area code"/>
          <p:cNvSpPr txBox="1"/>
          <p:nvPr/>
        </p:nvSpPr>
        <p:spPr>
          <a:xfrm>
            <a:off x="1766552" y="7975600"/>
            <a:ext cx="203686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B00"/>
                </a:solidFill>
                <a:latin typeface="+mn-lt"/>
                <a:ea typeface="+mn-ea"/>
                <a:cs typeface="+mn-cs"/>
                <a:sym typeface="Gill Sans"/>
              </a:defRPr>
            </a:lvl1pPr>
          </a:lstStyle>
          <a:p>
            <a:pPr/>
            <a:r>
              <a:t>Area code</a:t>
            </a:r>
          </a:p>
        </p:txBody>
      </p:sp>
      <p:sp>
        <p:nvSpPr>
          <p:cNvPr id="502" name="Network…"/>
          <p:cNvSpPr txBox="1"/>
          <p:nvPr/>
        </p:nvSpPr>
        <p:spPr>
          <a:xfrm>
            <a:off x="7910202" y="7435850"/>
            <a:ext cx="2068563" cy="1143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B00"/>
                </a:solidFill>
                <a:latin typeface="+mn-lt"/>
                <a:ea typeface="+mn-ea"/>
                <a:cs typeface="+mn-cs"/>
                <a:sym typeface="Gill Sans"/>
              </a:defRPr>
            </a:pPr>
            <a:r>
              <a:t>Network </a:t>
            </a:r>
          </a:p>
          <a:p>
            <a:pPr algn="ctr" defTabSz="546100">
              <a:defRPr sz="3600">
                <a:solidFill>
                  <a:srgbClr val="FFFB00"/>
                </a:solidFill>
                <a:latin typeface="+mn-lt"/>
                <a:ea typeface="+mn-ea"/>
                <a:cs typeface="+mn-cs"/>
                <a:sym typeface="Gill Sans"/>
              </a:defRPr>
            </a:pPr>
            <a:r>
              <a:t>Number</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4" name="1194983899606690431network_could_nicolas_cl_.svg.med.png" descr="1194983899606690431network_could_nicolas_cl_.svg.med.png"/>
          <p:cNvPicPr>
            <a:picLocks noChangeAspect="1"/>
          </p:cNvPicPr>
          <p:nvPr/>
        </p:nvPicPr>
        <p:blipFill>
          <a:blip r:embed="rId2">
            <a:extLst/>
          </a:blip>
          <a:stretch>
            <a:fillRect/>
          </a:stretch>
        </p:blipFill>
        <p:spPr>
          <a:xfrm>
            <a:off x="3619500" y="1168230"/>
            <a:ext cx="9004300" cy="6813255"/>
          </a:xfrm>
          <a:prstGeom prst="rect">
            <a:avLst/>
          </a:prstGeom>
          <a:ln w="12700">
            <a:miter lim="400000"/>
          </a:ln>
        </p:spPr>
      </p:pic>
      <p:pic>
        <p:nvPicPr>
          <p:cNvPr id="505" name="11949839031316979841alcatel_oxo_nicolas_cle_.svg.med.png" descr="11949839031316979841alcatel_oxo_nicolas_cle_.svg.med.png"/>
          <p:cNvPicPr>
            <a:picLocks noChangeAspect="1"/>
          </p:cNvPicPr>
          <p:nvPr/>
        </p:nvPicPr>
        <p:blipFill>
          <a:blip r:embed="rId3">
            <a:extLst/>
          </a:blip>
          <a:stretch>
            <a:fillRect/>
          </a:stretch>
        </p:blipFill>
        <p:spPr>
          <a:xfrm>
            <a:off x="774700" y="4254500"/>
            <a:ext cx="2540000" cy="1295400"/>
          </a:xfrm>
          <a:prstGeom prst="rect">
            <a:avLst/>
          </a:prstGeom>
          <a:ln w="12700">
            <a:miter lim="400000"/>
          </a:ln>
        </p:spPr>
      </p:pic>
      <p:sp>
        <p:nvSpPr>
          <p:cNvPr id="506" name="Line"/>
          <p:cNvSpPr/>
          <p:nvPr/>
        </p:nvSpPr>
        <p:spPr>
          <a:xfrm flipH="1" flipV="1">
            <a:off x="13004800" y="5329498"/>
            <a:ext cx="1008285" cy="349814"/>
          </a:xfrm>
          <a:prstGeom prst="line">
            <a:avLst/>
          </a:prstGeom>
          <a:ln w="76200">
            <a:solidFill>
              <a:srgbClr val="FFFB00"/>
            </a:solidFill>
            <a:miter lim="400000"/>
            <a:headEnd type="triangle"/>
          </a:ln>
        </p:spPr>
        <p:txBody>
          <a:bodyPr lIns="0" tIns="0" rIns="0" bIns="0"/>
          <a:lstStyle/>
          <a:p>
            <a:pPr/>
          </a:p>
        </p:txBody>
      </p:sp>
      <p:sp>
        <p:nvSpPr>
          <p:cNvPr id="507" name="Line"/>
          <p:cNvSpPr/>
          <p:nvPr/>
        </p:nvSpPr>
        <p:spPr>
          <a:xfrm flipH="1" flipV="1">
            <a:off x="1975412" y="5432384"/>
            <a:ext cx="1316943" cy="82310"/>
          </a:xfrm>
          <a:prstGeom prst="line">
            <a:avLst/>
          </a:prstGeom>
          <a:ln w="76200">
            <a:solidFill>
              <a:srgbClr val="FFFB00"/>
            </a:solidFill>
            <a:miter lim="400000"/>
            <a:headEnd type="triangle"/>
          </a:ln>
        </p:spPr>
        <p:txBody>
          <a:bodyPr lIns="0" tIns="0" rIns="0" bIns="0"/>
          <a:lstStyle/>
          <a:p>
            <a:pPr/>
          </a:p>
        </p:txBody>
      </p:sp>
      <p:pic>
        <p:nvPicPr>
          <p:cNvPr id="508" name="11949839031316979841alcatel_oxo_nicolas_cle_.svg.med.png" descr="11949839031316979841alcatel_oxo_nicolas_cle_.svg.med.png"/>
          <p:cNvPicPr>
            <a:picLocks noChangeAspect="1"/>
          </p:cNvPicPr>
          <p:nvPr/>
        </p:nvPicPr>
        <p:blipFill>
          <a:blip r:embed="rId3">
            <a:extLst/>
          </a:blip>
          <a:stretch>
            <a:fillRect/>
          </a:stretch>
        </p:blipFill>
        <p:spPr>
          <a:xfrm>
            <a:off x="13258800" y="2984500"/>
            <a:ext cx="2540000" cy="1295400"/>
          </a:xfrm>
          <a:prstGeom prst="rect">
            <a:avLst/>
          </a:prstGeom>
          <a:ln w="12700">
            <a:miter lim="400000"/>
          </a:ln>
        </p:spPr>
      </p:pic>
      <p:sp>
        <p:nvSpPr>
          <p:cNvPr id="509" name="141.211.144.188"/>
          <p:cNvSpPr txBox="1"/>
          <p:nvPr/>
        </p:nvSpPr>
        <p:spPr>
          <a:xfrm>
            <a:off x="647079" y="3048000"/>
            <a:ext cx="3158209"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141.211</a:t>
            </a:r>
            <a:r>
              <a:t>.144.188</a:t>
            </a:r>
          </a:p>
        </p:txBody>
      </p:sp>
      <p:sp>
        <p:nvSpPr>
          <p:cNvPr id="510" name="67.149.102.75"/>
          <p:cNvSpPr txBox="1"/>
          <p:nvPr/>
        </p:nvSpPr>
        <p:spPr>
          <a:xfrm>
            <a:off x="13169279" y="2057400"/>
            <a:ext cx="2701009"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67.149</a:t>
            </a:r>
            <a:r>
              <a:t>.102.75</a:t>
            </a:r>
          </a:p>
        </p:txBody>
      </p:sp>
      <p:sp>
        <p:nvSpPr>
          <p:cNvPr id="511" name="67.149.94.33"/>
          <p:cNvSpPr txBox="1"/>
          <p:nvPr/>
        </p:nvSpPr>
        <p:spPr>
          <a:xfrm>
            <a:off x="13131179" y="7404100"/>
            <a:ext cx="2472409"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67.149</a:t>
            </a:r>
            <a:r>
              <a:t>.94.33</a:t>
            </a:r>
          </a:p>
        </p:txBody>
      </p:sp>
      <p:pic>
        <p:nvPicPr>
          <p:cNvPr id="512" name="11949839031316979841alcatel_oxo_nicolas_cle_.svg.med.png" descr="11949839031316979841alcatel_oxo_nicolas_cle_.svg.med.png"/>
          <p:cNvPicPr>
            <a:picLocks noChangeAspect="1"/>
          </p:cNvPicPr>
          <p:nvPr/>
        </p:nvPicPr>
        <p:blipFill>
          <a:blip r:embed="rId3">
            <a:extLst/>
          </a:blip>
          <a:stretch>
            <a:fillRect/>
          </a:stretch>
        </p:blipFill>
        <p:spPr>
          <a:xfrm>
            <a:off x="13106400" y="5981700"/>
            <a:ext cx="2540000" cy="1295400"/>
          </a:xfrm>
          <a:prstGeom prst="rect">
            <a:avLst/>
          </a:prstGeom>
          <a:ln w="12700">
            <a:miter lim="400000"/>
          </a:ln>
        </p:spPr>
      </p:pic>
      <p:sp>
        <p:nvSpPr>
          <p:cNvPr id="513" name="To: 67.149.94.33"/>
          <p:cNvSpPr txBox="1"/>
          <p:nvPr/>
        </p:nvSpPr>
        <p:spPr>
          <a:xfrm>
            <a:off x="669292" y="6667500"/>
            <a:ext cx="3113783" cy="622300"/>
          </a:xfrm>
          <a:prstGeom prst="rect">
            <a:avLst/>
          </a:prstGeom>
          <a:solidFill>
            <a:srgbClr val="42424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t>To:</a:t>
            </a:r>
            <a:r>
              <a:rPr>
                <a:solidFill>
                  <a:srgbClr val="00F900"/>
                </a:solidFill>
              </a:rPr>
              <a:t> 67.149</a:t>
            </a:r>
            <a:r>
              <a:t>.94.33</a:t>
            </a:r>
          </a:p>
        </p:txBody>
      </p:sp>
      <p:sp>
        <p:nvSpPr>
          <p:cNvPr id="514" name="Line"/>
          <p:cNvSpPr/>
          <p:nvPr/>
        </p:nvSpPr>
        <p:spPr>
          <a:xfrm flipH="1">
            <a:off x="7551838" y="3930248"/>
            <a:ext cx="1131747" cy="617318"/>
          </a:xfrm>
          <a:prstGeom prst="line">
            <a:avLst/>
          </a:prstGeom>
          <a:ln w="76200">
            <a:solidFill>
              <a:srgbClr val="FFFB00"/>
            </a:solidFill>
            <a:miter lim="400000"/>
            <a:headEnd type="triangle"/>
            <a:tailEnd type="triangle"/>
          </a:ln>
        </p:spPr>
        <p:txBody>
          <a:bodyPr lIns="0" tIns="0" rIns="0" bIns="0"/>
          <a:lstStyle/>
          <a:p>
            <a:pPr/>
          </a:p>
        </p:txBody>
      </p:sp>
      <p:pic>
        <p:nvPicPr>
          <p:cNvPr id="515" name="1194983908254897104switch_hp_nicolas_c_.svg.med.png" descr="1194983908254897104switch_hp_nicolas_c_.svg.med.png"/>
          <p:cNvPicPr>
            <a:picLocks noChangeAspect="1"/>
          </p:cNvPicPr>
          <p:nvPr/>
        </p:nvPicPr>
        <p:blipFill>
          <a:blip r:embed="rId4">
            <a:extLst/>
          </a:blip>
          <a:stretch>
            <a:fillRect/>
          </a:stretch>
        </p:blipFill>
        <p:spPr>
          <a:xfrm>
            <a:off x="3340100" y="5092700"/>
            <a:ext cx="1892300" cy="372153"/>
          </a:xfrm>
          <a:prstGeom prst="rect">
            <a:avLst/>
          </a:prstGeom>
          <a:ln w="12700">
            <a:miter lim="400000"/>
          </a:ln>
        </p:spPr>
      </p:pic>
      <p:pic>
        <p:nvPicPr>
          <p:cNvPr id="516" name="1194983908254897104switch_hp_nicolas_c_.svg.med.png" descr="1194983908254897104switch_hp_nicolas_c_.svg.med.png"/>
          <p:cNvPicPr>
            <a:picLocks noChangeAspect="1"/>
          </p:cNvPicPr>
          <p:nvPr/>
        </p:nvPicPr>
        <p:blipFill>
          <a:blip r:embed="rId4">
            <a:extLst/>
          </a:blip>
          <a:stretch>
            <a:fillRect/>
          </a:stretch>
        </p:blipFill>
        <p:spPr>
          <a:xfrm>
            <a:off x="6172200" y="4559300"/>
            <a:ext cx="1892300" cy="372153"/>
          </a:xfrm>
          <a:prstGeom prst="rect">
            <a:avLst/>
          </a:prstGeom>
          <a:ln w="12700">
            <a:miter lim="400000"/>
          </a:ln>
        </p:spPr>
      </p:pic>
      <p:pic>
        <p:nvPicPr>
          <p:cNvPr id="517" name="1194983908254897104switch_hp_nicolas_c_.svg.med.png" descr="1194983908254897104switch_hp_nicolas_c_.svg.med.png"/>
          <p:cNvPicPr>
            <a:picLocks noChangeAspect="1"/>
          </p:cNvPicPr>
          <p:nvPr/>
        </p:nvPicPr>
        <p:blipFill>
          <a:blip r:embed="rId4">
            <a:extLst/>
          </a:blip>
          <a:stretch>
            <a:fillRect/>
          </a:stretch>
        </p:blipFill>
        <p:spPr>
          <a:xfrm>
            <a:off x="7175500" y="5918200"/>
            <a:ext cx="1892300" cy="372153"/>
          </a:xfrm>
          <a:prstGeom prst="rect">
            <a:avLst/>
          </a:prstGeom>
          <a:ln w="12700">
            <a:miter lim="400000"/>
          </a:ln>
        </p:spPr>
      </p:pic>
      <p:pic>
        <p:nvPicPr>
          <p:cNvPr id="518" name="1194983908254897104switch_hp_nicolas_c_.svg.med.png" descr="1194983908254897104switch_hp_nicolas_c_.svg.med.png"/>
          <p:cNvPicPr>
            <a:picLocks noChangeAspect="1"/>
          </p:cNvPicPr>
          <p:nvPr/>
        </p:nvPicPr>
        <p:blipFill>
          <a:blip r:embed="rId4">
            <a:extLst/>
          </a:blip>
          <a:stretch>
            <a:fillRect/>
          </a:stretch>
        </p:blipFill>
        <p:spPr>
          <a:xfrm>
            <a:off x="8712200" y="3543300"/>
            <a:ext cx="1892300" cy="372153"/>
          </a:xfrm>
          <a:prstGeom prst="rect">
            <a:avLst/>
          </a:prstGeom>
          <a:ln w="12700">
            <a:miter lim="400000"/>
          </a:ln>
        </p:spPr>
      </p:pic>
      <p:sp>
        <p:nvSpPr>
          <p:cNvPr id="519" name="Line"/>
          <p:cNvSpPr/>
          <p:nvPr/>
        </p:nvSpPr>
        <p:spPr>
          <a:xfrm flipH="1">
            <a:off x="8539544" y="3971402"/>
            <a:ext cx="884821" cy="1872527"/>
          </a:xfrm>
          <a:prstGeom prst="line">
            <a:avLst/>
          </a:prstGeom>
          <a:ln w="76200">
            <a:solidFill>
              <a:srgbClr val="FFFB00"/>
            </a:solidFill>
            <a:miter lim="400000"/>
            <a:headEnd type="triangle"/>
            <a:tailEnd type="triangle"/>
          </a:ln>
        </p:spPr>
        <p:txBody>
          <a:bodyPr lIns="0" tIns="0" rIns="0" bIns="0"/>
          <a:lstStyle/>
          <a:p>
            <a:pPr/>
          </a:p>
        </p:txBody>
      </p:sp>
      <p:sp>
        <p:nvSpPr>
          <p:cNvPr id="520" name="Line"/>
          <p:cNvSpPr/>
          <p:nvPr/>
        </p:nvSpPr>
        <p:spPr>
          <a:xfrm flipH="1" flipV="1">
            <a:off x="5123726" y="5411806"/>
            <a:ext cx="2242918" cy="596741"/>
          </a:xfrm>
          <a:prstGeom prst="line">
            <a:avLst/>
          </a:prstGeom>
          <a:ln w="76200">
            <a:solidFill>
              <a:srgbClr val="FFFB00"/>
            </a:solidFill>
            <a:miter lim="400000"/>
            <a:headEnd type="triangle"/>
            <a:tailEnd type="triangle"/>
          </a:ln>
        </p:spPr>
        <p:txBody>
          <a:bodyPr lIns="0" tIns="0" rIns="0" bIns="0"/>
          <a:lstStyle/>
          <a:p>
            <a:pPr/>
          </a:p>
        </p:txBody>
      </p:sp>
      <p:sp>
        <p:nvSpPr>
          <p:cNvPr id="521" name="Line"/>
          <p:cNvSpPr/>
          <p:nvPr/>
        </p:nvSpPr>
        <p:spPr>
          <a:xfrm flipH="1">
            <a:off x="5185458" y="4815068"/>
            <a:ext cx="967130" cy="370391"/>
          </a:xfrm>
          <a:prstGeom prst="line">
            <a:avLst/>
          </a:prstGeom>
          <a:ln w="76200">
            <a:solidFill>
              <a:srgbClr val="FFFB00"/>
            </a:solidFill>
            <a:miter lim="400000"/>
            <a:headEnd type="triangle"/>
            <a:tailEnd type="triangle"/>
          </a:ln>
        </p:spPr>
        <p:txBody>
          <a:bodyPr lIns="0" tIns="0" rIns="0" bIns="0"/>
          <a:lstStyle/>
          <a:p>
            <a:pPr/>
          </a:p>
        </p:txBody>
      </p:sp>
      <p:pic>
        <p:nvPicPr>
          <p:cNvPr id="522" name="1194983908254897104switch_hp_nicolas_c_.svg.med.png" descr="1194983908254897104switch_hp_nicolas_c_.svg.med.png"/>
          <p:cNvPicPr>
            <a:picLocks noChangeAspect="1"/>
          </p:cNvPicPr>
          <p:nvPr/>
        </p:nvPicPr>
        <p:blipFill>
          <a:blip r:embed="rId4">
            <a:extLst/>
          </a:blip>
          <a:stretch>
            <a:fillRect/>
          </a:stretch>
        </p:blipFill>
        <p:spPr>
          <a:xfrm>
            <a:off x="11112500" y="4940300"/>
            <a:ext cx="1892300" cy="372153"/>
          </a:xfrm>
          <a:prstGeom prst="rect">
            <a:avLst/>
          </a:prstGeom>
          <a:ln w="12700">
            <a:miter lim="400000"/>
          </a:ln>
        </p:spPr>
      </p:pic>
      <p:sp>
        <p:nvSpPr>
          <p:cNvPr id="523" name="Line"/>
          <p:cNvSpPr/>
          <p:nvPr/>
        </p:nvSpPr>
        <p:spPr>
          <a:xfrm flipH="1">
            <a:off x="9156860" y="5185458"/>
            <a:ext cx="1975414" cy="823089"/>
          </a:xfrm>
          <a:prstGeom prst="line">
            <a:avLst/>
          </a:prstGeom>
          <a:ln w="76200">
            <a:solidFill>
              <a:srgbClr val="FFFB00"/>
            </a:solidFill>
            <a:miter lim="400000"/>
            <a:headEnd type="triangle"/>
            <a:tailEnd type="triangle"/>
          </a:ln>
        </p:spPr>
        <p:txBody>
          <a:bodyPr lIns="0" tIns="0" rIns="0" bIns="0"/>
          <a:lstStyle/>
          <a:p>
            <a:pPr/>
          </a:p>
        </p:txBody>
      </p:sp>
      <p:sp>
        <p:nvSpPr>
          <p:cNvPr id="524" name="Line"/>
          <p:cNvSpPr/>
          <p:nvPr/>
        </p:nvSpPr>
        <p:spPr>
          <a:xfrm flipH="1" flipV="1">
            <a:off x="7983959" y="4732759"/>
            <a:ext cx="3251201" cy="267505"/>
          </a:xfrm>
          <a:prstGeom prst="line">
            <a:avLst/>
          </a:prstGeom>
          <a:ln w="76200">
            <a:solidFill>
              <a:srgbClr val="FFFB00"/>
            </a:solidFill>
            <a:miter lim="400000"/>
            <a:headEnd type="triangle"/>
            <a:tailEnd type="triangle"/>
          </a:ln>
        </p:spPr>
        <p:txBody>
          <a:bodyPr lIns="0" tIns="0" rIns="0" bIns="0"/>
          <a:lstStyle/>
          <a:p>
            <a:pPr/>
          </a:p>
        </p:txBody>
      </p:sp>
      <p:sp>
        <p:nvSpPr>
          <p:cNvPr id="525" name="Line"/>
          <p:cNvSpPr/>
          <p:nvPr/>
        </p:nvSpPr>
        <p:spPr>
          <a:xfrm flipH="1" flipV="1">
            <a:off x="10514956" y="3827362"/>
            <a:ext cx="925977" cy="925975"/>
          </a:xfrm>
          <a:prstGeom prst="line">
            <a:avLst/>
          </a:prstGeom>
          <a:ln w="76200">
            <a:solidFill>
              <a:srgbClr val="FFFB00"/>
            </a:solidFill>
            <a:miter lim="400000"/>
            <a:headEnd type="triangle"/>
            <a:tailEnd type="triangle"/>
          </a:ln>
        </p:spPr>
        <p:txBody>
          <a:bodyPr lIns="0" tIns="0" rIns="0" bIns="0"/>
          <a:lstStyle/>
          <a:p>
            <a:pPr/>
          </a:p>
        </p:txBody>
      </p:sp>
      <p:sp>
        <p:nvSpPr>
          <p:cNvPr id="526" name="To: 67.149.*.*"/>
          <p:cNvSpPr txBox="1"/>
          <p:nvPr/>
        </p:nvSpPr>
        <p:spPr>
          <a:xfrm>
            <a:off x="3602843" y="4813300"/>
            <a:ext cx="2580681" cy="622300"/>
          </a:xfrm>
          <a:prstGeom prst="rect">
            <a:avLst/>
          </a:prstGeom>
          <a:solidFill>
            <a:srgbClr val="42424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t>To: </a:t>
            </a:r>
            <a:r>
              <a:rPr>
                <a:solidFill>
                  <a:srgbClr val="00F900"/>
                </a:solidFill>
              </a:rPr>
              <a:t>67.149</a:t>
            </a:r>
            <a:r>
              <a:t>.*.*</a:t>
            </a:r>
          </a:p>
        </p:txBody>
      </p:sp>
      <p:sp>
        <p:nvSpPr>
          <p:cNvPr id="527" name="67.149.*.*"/>
          <p:cNvSpPr txBox="1"/>
          <p:nvPr/>
        </p:nvSpPr>
        <p:spPr>
          <a:xfrm>
            <a:off x="11086331" y="5562600"/>
            <a:ext cx="1939305" cy="622300"/>
          </a:xfrm>
          <a:prstGeom prst="rect">
            <a:avLst/>
          </a:prstGeom>
          <a:solidFill>
            <a:srgbClr val="42424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67.149</a:t>
            </a:r>
            <a:r>
              <a:t>.*.*</a:t>
            </a:r>
          </a:p>
        </p:txBody>
      </p:sp>
      <p:sp>
        <p:nvSpPr>
          <p:cNvPr id="528" name="To: 67.149.94.33"/>
          <p:cNvSpPr txBox="1"/>
          <p:nvPr/>
        </p:nvSpPr>
        <p:spPr>
          <a:xfrm>
            <a:off x="12810492" y="6311900"/>
            <a:ext cx="3113783" cy="622300"/>
          </a:xfrm>
          <a:prstGeom prst="rect">
            <a:avLst/>
          </a:prstGeom>
          <a:solidFill>
            <a:srgbClr val="42424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To: 67.149.94.33</a:t>
            </a:r>
          </a:p>
        </p:txBody>
      </p:sp>
      <p:sp>
        <p:nvSpPr>
          <p:cNvPr id="529" name="While in the network, all that matters is the Network number."/>
          <p:cNvSpPr txBox="1"/>
          <p:nvPr/>
        </p:nvSpPr>
        <p:spPr>
          <a:xfrm>
            <a:off x="454533" y="558800"/>
            <a:ext cx="5245101" cy="166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B00"/>
                </a:solidFill>
                <a:latin typeface="+mn-lt"/>
                <a:ea typeface="+mn-ea"/>
                <a:cs typeface="+mn-cs"/>
                <a:sym typeface="Gill Sans"/>
              </a:defRPr>
            </a:lvl1pPr>
          </a:lstStyle>
          <a:p>
            <a:pPr/>
            <a:r>
              <a:t>While in the network, all that matters is the Network number.</a:t>
            </a:r>
          </a:p>
        </p:txBody>
      </p:sp>
      <p:sp>
        <p:nvSpPr>
          <p:cNvPr id="530" name="Clipart: http://www.clker.com/search/networksym/1"/>
          <p:cNvSpPr txBox="1"/>
          <p:nvPr/>
        </p:nvSpPr>
        <p:spPr>
          <a:xfrm>
            <a:off x="9014333" y="8559800"/>
            <a:ext cx="71882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2500">
                <a:solidFill>
                  <a:srgbClr val="FFFFFF"/>
                </a:solidFill>
                <a:latin typeface="+mn-lt"/>
                <a:ea typeface="+mn-ea"/>
                <a:cs typeface="+mn-cs"/>
                <a:sym typeface="Gill Sans"/>
              </a:defRPr>
            </a:lvl1pPr>
          </a:lstStyle>
          <a:p>
            <a:pPr/>
            <a:r>
              <a:t>Clipart: http://www.clker.com/search/networksym/1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513"/>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path" nodeType="clickEffect" presetSubtype="0" presetID="-1" grpId="3" accel="50000" decel="50000" fill="hold">
                                  <p:stCondLst>
                                    <p:cond delay="0"/>
                                  </p:stCondLst>
                                  <p:childTnLst>
                                    <p:animMotion path="M 0.000000 0.000000 L 0.171144 -0.060417" origin="layout" pathEditMode="relative">
                                      <p:cBhvr>
                                        <p:cTn id="13" dur="1000" fill="hold"/>
                                        <p:tgtEl>
                                          <p:spTgt spid="526"/>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Class="path" nodeType="clickEffect" presetSubtype="0" presetID="-1" grpId="4" accel="50000" decel="50000" fill="hold">
                                  <p:stCondLst>
                                    <p:cond delay="0"/>
                                  </p:stCondLst>
                                  <p:childTnLst>
                                    <p:animMotion path="M 0.171144 -0.060417 L 0.431904 0.000694" origin="layout" pathEditMode="relative">
                                      <p:cBhvr>
                                        <p:cTn id="17" dur="1000" fill="hold"/>
                                        <p:tgtEl>
                                          <p:spTgt spid="526"/>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0" presetID="1" grpId="5" fill="hold">
                                  <p:stCondLst>
                                    <p:cond delay="0"/>
                                  </p:stCondLst>
                                  <p:iterate type="el" backwards="0">
                                    <p:tmAbs val="0"/>
                                  </p:iterate>
                                  <p:childTnLst>
                                    <p:set>
                                      <p:cBhvr>
                                        <p:cTn id="21" fill="hold">
                                          <p:stCondLst>
                                            <p:cond delay="0"/>
                                          </p:stCondLst>
                                        </p:cTn>
                                        <p:tgtEl>
                                          <p:spTgt spid="526"/>
                                        </p:tgtEl>
                                        <p:attrNameLst>
                                          <p:attrName>style.visibility</p:attrName>
                                        </p:attrNameLst>
                                      </p:cBhvr>
                                      <p:to>
                                        <p:strVal val="hidden"/>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5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8" grpId="6"/>
      <p:bldP build="whole" bldLvl="1" animBg="1" rev="0" advAuto="0" spid="526" grpId="5"/>
      <p:bldP build="whole" bldLvl="1" animBg="1" rev="0" advAuto="0" spid="513" grpId="1"/>
      <p:bldP build="whole" bldLvl="1" animBg="1" rev="0" advAuto="0" spid="526"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2" name="1194983899606690431network_could_nicolas_cl_.svg.med.png" descr="1194983899606690431network_could_nicolas_cl_.svg.med.png"/>
          <p:cNvPicPr>
            <a:picLocks noChangeAspect="1"/>
          </p:cNvPicPr>
          <p:nvPr/>
        </p:nvPicPr>
        <p:blipFill>
          <a:blip r:embed="rId2">
            <a:extLst/>
          </a:blip>
          <a:stretch>
            <a:fillRect/>
          </a:stretch>
        </p:blipFill>
        <p:spPr>
          <a:xfrm>
            <a:off x="3619500" y="1168230"/>
            <a:ext cx="9004300" cy="6813255"/>
          </a:xfrm>
          <a:prstGeom prst="rect">
            <a:avLst/>
          </a:prstGeom>
          <a:ln w="12700">
            <a:miter lim="400000"/>
          </a:ln>
        </p:spPr>
      </p:pic>
      <p:pic>
        <p:nvPicPr>
          <p:cNvPr id="533" name="11949839031316979841alcatel_oxo_nicolas_cle_.svg.med.png" descr="11949839031316979841alcatel_oxo_nicolas_cle_.svg.med.png"/>
          <p:cNvPicPr>
            <a:picLocks noChangeAspect="1"/>
          </p:cNvPicPr>
          <p:nvPr/>
        </p:nvPicPr>
        <p:blipFill>
          <a:blip r:embed="rId3">
            <a:extLst/>
          </a:blip>
          <a:stretch>
            <a:fillRect/>
          </a:stretch>
        </p:blipFill>
        <p:spPr>
          <a:xfrm>
            <a:off x="774700" y="4254500"/>
            <a:ext cx="2540000" cy="1295400"/>
          </a:xfrm>
          <a:prstGeom prst="rect">
            <a:avLst/>
          </a:prstGeom>
          <a:ln w="12700">
            <a:miter lim="400000"/>
          </a:ln>
        </p:spPr>
      </p:pic>
      <p:sp>
        <p:nvSpPr>
          <p:cNvPr id="534" name="Line"/>
          <p:cNvSpPr/>
          <p:nvPr/>
        </p:nvSpPr>
        <p:spPr>
          <a:xfrm flipH="1" flipV="1">
            <a:off x="13004800" y="5329498"/>
            <a:ext cx="1008285" cy="349814"/>
          </a:xfrm>
          <a:prstGeom prst="line">
            <a:avLst/>
          </a:prstGeom>
          <a:ln w="76200">
            <a:solidFill>
              <a:srgbClr val="FFFB00"/>
            </a:solidFill>
            <a:miter lim="400000"/>
            <a:headEnd type="triangle"/>
          </a:ln>
        </p:spPr>
        <p:txBody>
          <a:bodyPr lIns="0" tIns="0" rIns="0" bIns="0"/>
          <a:lstStyle/>
          <a:p>
            <a:pPr/>
          </a:p>
        </p:txBody>
      </p:sp>
      <p:sp>
        <p:nvSpPr>
          <p:cNvPr id="535" name="Line"/>
          <p:cNvSpPr/>
          <p:nvPr/>
        </p:nvSpPr>
        <p:spPr>
          <a:xfrm flipH="1" flipV="1">
            <a:off x="1975412" y="5432384"/>
            <a:ext cx="1316943" cy="82310"/>
          </a:xfrm>
          <a:prstGeom prst="line">
            <a:avLst/>
          </a:prstGeom>
          <a:ln w="76200">
            <a:solidFill>
              <a:srgbClr val="FFFB00"/>
            </a:solidFill>
            <a:miter lim="400000"/>
            <a:headEnd type="triangle"/>
          </a:ln>
        </p:spPr>
        <p:txBody>
          <a:bodyPr lIns="0" tIns="0" rIns="0" bIns="0"/>
          <a:lstStyle/>
          <a:p>
            <a:pPr/>
          </a:p>
        </p:txBody>
      </p:sp>
      <p:pic>
        <p:nvPicPr>
          <p:cNvPr id="536" name="11949839031316979841alcatel_oxo_nicolas_cle_.svg.med.png" descr="11949839031316979841alcatel_oxo_nicolas_cle_.svg.med.png"/>
          <p:cNvPicPr>
            <a:picLocks noChangeAspect="1"/>
          </p:cNvPicPr>
          <p:nvPr/>
        </p:nvPicPr>
        <p:blipFill>
          <a:blip r:embed="rId3">
            <a:extLst/>
          </a:blip>
          <a:stretch>
            <a:fillRect/>
          </a:stretch>
        </p:blipFill>
        <p:spPr>
          <a:xfrm>
            <a:off x="13258800" y="2984500"/>
            <a:ext cx="2540000" cy="1295400"/>
          </a:xfrm>
          <a:prstGeom prst="rect">
            <a:avLst/>
          </a:prstGeom>
          <a:ln w="12700">
            <a:miter lim="400000"/>
          </a:ln>
        </p:spPr>
      </p:pic>
      <p:sp>
        <p:nvSpPr>
          <p:cNvPr id="537" name="141.211.144.188"/>
          <p:cNvSpPr txBox="1"/>
          <p:nvPr/>
        </p:nvSpPr>
        <p:spPr>
          <a:xfrm>
            <a:off x="647079" y="3048000"/>
            <a:ext cx="3158209"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141.211</a:t>
            </a:r>
            <a:r>
              <a:t>.144.188</a:t>
            </a:r>
          </a:p>
        </p:txBody>
      </p:sp>
      <p:sp>
        <p:nvSpPr>
          <p:cNvPr id="538" name="67.149.102.75"/>
          <p:cNvSpPr txBox="1"/>
          <p:nvPr/>
        </p:nvSpPr>
        <p:spPr>
          <a:xfrm>
            <a:off x="13169279" y="2057400"/>
            <a:ext cx="2701009"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67.149</a:t>
            </a:r>
            <a:r>
              <a:t>.102.75</a:t>
            </a:r>
          </a:p>
        </p:txBody>
      </p:sp>
      <p:sp>
        <p:nvSpPr>
          <p:cNvPr id="539" name="67.149.94.33"/>
          <p:cNvSpPr txBox="1"/>
          <p:nvPr/>
        </p:nvSpPr>
        <p:spPr>
          <a:xfrm>
            <a:off x="13131179" y="7404100"/>
            <a:ext cx="2472409"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67.149</a:t>
            </a:r>
            <a:r>
              <a:t>.94.33</a:t>
            </a:r>
          </a:p>
        </p:txBody>
      </p:sp>
      <p:pic>
        <p:nvPicPr>
          <p:cNvPr id="540" name="11949839031316979841alcatel_oxo_nicolas_cle_.svg.med.png" descr="11949839031316979841alcatel_oxo_nicolas_cle_.svg.med.png"/>
          <p:cNvPicPr>
            <a:picLocks noChangeAspect="1"/>
          </p:cNvPicPr>
          <p:nvPr/>
        </p:nvPicPr>
        <p:blipFill>
          <a:blip r:embed="rId3">
            <a:extLst/>
          </a:blip>
          <a:stretch>
            <a:fillRect/>
          </a:stretch>
        </p:blipFill>
        <p:spPr>
          <a:xfrm>
            <a:off x="13106400" y="5981700"/>
            <a:ext cx="2540000" cy="1295400"/>
          </a:xfrm>
          <a:prstGeom prst="rect">
            <a:avLst/>
          </a:prstGeom>
          <a:ln w="12700">
            <a:miter lim="400000"/>
          </a:ln>
        </p:spPr>
      </p:pic>
      <p:sp>
        <p:nvSpPr>
          <p:cNvPr id="541" name="Line"/>
          <p:cNvSpPr/>
          <p:nvPr/>
        </p:nvSpPr>
        <p:spPr>
          <a:xfrm flipH="1">
            <a:off x="7551838" y="3930248"/>
            <a:ext cx="1131747" cy="617318"/>
          </a:xfrm>
          <a:prstGeom prst="line">
            <a:avLst/>
          </a:prstGeom>
          <a:ln w="76200">
            <a:solidFill>
              <a:srgbClr val="FFFB00"/>
            </a:solidFill>
            <a:miter lim="400000"/>
            <a:headEnd type="triangle"/>
            <a:tailEnd type="triangle"/>
          </a:ln>
        </p:spPr>
        <p:txBody>
          <a:bodyPr lIns="0" tIns="0" rIns="0" bIns="0"/>
          <a:lstStyle/>
          <a:p>
            <a:pPr/>
          </a:p>
        </p:txBody>
      </p:sp>
      <p:pic>
        <p:nvPicPr>
          <p:cNvPr id="542" name="1194983908254897104switch_hp_nicolas_c_.svg.med.png" descr="1194983908254897104switch_hp_nicolas_c_.svg.med.png"/>
          <p:cNvPicPr>
            <a:picLocks noChangeAspect="1"/>
          </p:cNvPicPr>
          <p:nvPr/>
        </p:nvPicPr>
        <p:blipFill>
          <a:blip r:embed="rId4">
            <a:extLst/>
          </a:blip>
          <a:stretch>
            <a:fillRect/>
          </a:stretch>
        </p:blipFill>
        <p:spPr>
          <a:xfrm>
            <a:off x="3340100" y="5092700"/>
            <a:ext cx="1892300" cy="372153"/>
          </a:xfrm>
          <a:prstGeom prst="rect">
            <a:avLst/>
          </a:prstGeom>
          <a:ln w="12700">
            <a:miter lim="400000"/>
          </a:ln>
        </p:spPr>
      </p:pic>
      <p:pic>
        <p:nvPicPr>
          <p:cNvPr id="543" name="1194983908254897104switch_hp_nicolas_c_.svg.med.png" descr="1194983908254897104switch_hp_nicolas_c_.svg.med.png"/>
          <p:cNvPicPr>
            <a:picLocks noChangeAspect="1"/>
          </p:cNvPicPr>
          <p:nvPr/>
        </p:nvPicPr>
        <p:blipFill>
          <a:blip r:embed="rId4">
            <a:extLst/>
          </a:blip>
          <a:stretch>
            <a:fillRect/>
          </a:stretch>
        </p:blipFill>
        <p:spPr>
          <a:xfrm>
            <a:off x="6172200" y="4559300"/>
            <a:ext cx="1892300" cy="372153"/>
          </a:xfrm>
          <a:prstGeom prst="rect">
            <a:avLst/>
          </a:prstGeom>
          <a:ln w="12700">
            <a:miter lim="400000"/>
          </a:ln>
        </p:spPr>
      </p:pic>
      <p:pic>
        <p:nvPicPr>
          <p:cNvPr id="544" name="1194983908254897104switch_hp_nicolas_c_.svg.med.png" descr="1194983908254897104switch_hp_nicolas_c_.svg.med.png"/>
          <p:cNvPicPr>
            <a:picLocks noChangeAspect="1"/>
          </p:cNvPicPr>
          <p:nvPr/>
        </p:nvPicPr>
        <p:blipFill>
          <a:blip r:embed="rId4">
            <a:extLst/>
          </a:blip>
          <a:stretch>
            <a:fillRect/>
          </a:stretch>
        </p:blipFill>
        <p:spPr>
          <a:xfrm>
            <a:off x="7175500" y="5918200"/>
            <a:ext cx="1892300" cy="372153"/>
          </a:xfrm>
          <a:prstGeom prst="rect">
            <a:avLst/>
          </a:prstGeom>
          <a:ln w="12700">
            <a:miter lim="400000"/>
          </a:ln>
        </p:spPr>
      </p:pic>
      <p:pic>
        <p:nvPicPr>
          <p:cNvPr id="545" name="1194983908254897104switch_hp_nicolas_c_.svg.med.png" descr="1194983908254897104switch_hp_nicolas_c_.svg.med.png"/>
          <p:cNvPicPr>
            <a:picLocks noChangeAspect="1"/>
          </p:cNvPicPr>
          <p:nvPr/>
        </p:nvPicPr>
        <p:blipFill>
          <a:blip r:embed="rId4">
            <a:extLst/>
          </a:blip>
          <a:stretch>
            <a:fillRect/>
          </a:stretch>
        </p:blipFill>
        <p:spPr>
          <a:xfrm>
            <a:off x="8712200" y="3543300"/>
            <a:ext cx="1892300" cy="372153"/>
          </a:xfrm>
          <a:prstGeom prst="rect">
            <a:avLst/>
          </a:prstGeom>
          <a:ln w="12700">
            <a:miter lim="400000"/>
          </a:ln>
        </p:spPr>
      </p:pic>
      <p:sp>
        <p:nvSpPr>
          <p:cNvPr id="546" name="Line"/>
          <p:cNvSpPr/>
          <p:nvPr/>
        </p:nvSpPr>
        <p:spPr>
          <a:xfrm flipH="1">
            <a:off x="8539544" y="3971402"/>
            <a:ext cx="884821" cy="1872527"/>
          </a:xfrm>
          <a:prstGeom prst="line">
            <a:avLst/>
          </a:prstGeom>
          <a:ln w="76200">
            <a:solidFill>
              <a:srgbClr val="FFFB00"/>
            </a:solidFill>
            <a:miter lim="400000"/>
            <a:headEnd type="triangle"/>
            <a:tailEnd type="triangle"/>
          </a:ln>
        </p:spPr>
        <p:txBody>
          <a:bodyPr lIns="0" tIns="0" rIns="0" bIns="0"/>
          <a:lstStyle/>
          <a:p>
            <a:pPr/>
          </a:p>
        </p:txBody>
      </p:sp>
      <p:sp>
        <p:nvSpPr>
          <p:cNvPr id="547" name="Line"/>
          <p:cNvSpPr/>
          <p:nvPr/>
        </p:nvSpPr>
        <p:spPr>
          <a:xfrm flipH="1" flipV="1">
            <a:off x="5123726" y="5411806"/>
            <a:ext cx="2242918" cy="596741"/>
          </a:xfrm>
          <a:prstGeom prst="line">
            <a:avLst/>
          </a:prstGeom>
          <a:ln w="76200">
            <a:solidFill>
              <a:srgbClr val="FFFB00"/>
            </a:solidFill>
            <a:miter lim="400000"/>
            <a:headEnd type="triangle"/>
            <a:tailEnd type="triangle"/>
          </a:ln>
        </p:spPr>
        <p:txBody>
          <a:bodyPr lIns="0" tIns="0" rIns="0" bIns="0"/>
          <a:lstStyle/>
          <a:p>
            <a:pPr/>
          </a:p>
        </p:txBody>
      </p:sp>
      <p:sp>
        <p:nvSpPr>
          <p:cNvPr id="548" name="Line"/>
          <p:cNvSpPr/>
          <p:nvPr/>
        </p:nvSpPr>
        <p:spPr>
          <a:xfrm flipH="1">
            <a:off x="5185458" y="4815068"/>
            <a:ext cx="967130" cy="370391"/>
          </a:xfrm>
          <a:prstGeom prst="line">
            <a:avLst/>
          </a:prstGeom>
          <a:ln w="76200">
            <a:solidFill>
              <a:srgbClr val="FFFB00"/>
            </a:solidFill>
            <a:miter lim="400000"/>
            <a:headEnd type="triangle"/>
            <a:tailEnd type="triangle"/>
          </a:ln>
        </p:spPr>
        <p:txBody>
          <a:bodyPr lIns="0" tIns="0" rIns="0" bIns="0"/>
          <a:lstStyle/>
          <a:p>
            <a:pPr/>
          </a:p>
        </p:txBody>
      </p:sp>
      <p:pic>
        <p:nvPicPr>
          <p:cNvPr id="549" name="1194983908254897104switch_hp_nicolas_c_.svg.med.png" descr="1194983908254897104switch_hp_nicolas_c_.svg.med.png"/>
          <p:cNvPicPr>
            <a:picLocks noChangeAspect="1"/>
          </p:cNvPicPr>
          <p:nvPr/>
        </p:nvPicPr>
        <p:blipFill>
          <a:blip r:embed="rId4">
            <a:extLst/>
          </a:blip>
          <a:stretch>
            <a:fillRect/>
          </a:stretch>
        </p:blipFill>
        <p:spPr>
          <a:xfrm>
            <a:off x="11112500" y="4940300"/>
            <a:ext cx="1892300" cy="372153"/>
          </a:xfrm>
          <a:prstGeom prst="rect">
            <a:avLst/>
          </a:prstGeom>
          <a:ln w="12700">
            <a:miter lim="400000"/>
          </a:ln>
        </p:spPr>
      </p:pic>
      <p:sp>
        <p:nvSpPr>
          <p:cNvPr id="550" name="Line"/>
          <p:cNvSpPr/>
          <p:nvPr/>
        </p:nvSpPr>
        <p:spPr>
          <a:xfrm flipH="1">
            <a:off x="9156860" y="5185458"/>
            <a:ext cx="1975414" cy="823089"/>
          </a:xfrm>
          <a:prstGeom prst="line">
            <a:avLst/>
          </a:prstGeom>
          <a:ln w="76200">
            <a:solidFill>
              <a:srgbClr val="FFFB00"/>
            </a:solidFill>
            <a:miter lim="400000"/>
            <a:headEnd type="triangle"/>
            <a:tailEnd type="triangle"/>
          </a:ln>
        </p:spPr>
        <p:txBody>
          <a:bodyPr lIns="0" tIns="0" rIns="0" bIns="0"/>
          <a:lstStyle/>
          <a:p>
            <a:pPr/>
          </a:p>
        </p:txBody>
      </p:sp>
      <p:sp>
        <p:nvSpPr>
          <p:cNvPr id="551" name="Line"/>
          <p:cNvSpPr/>
          <p:nvPr/>
        </p:nvSpPr>
        <p:spPr>
          <a:xfrm flipH="1" flipV="1">
            <a:off x="7983959" y="4732759"/>
            <a:ext cx="3251201" cy="267505"/>
          </a:xfrm>
          <a:prstGeom prst="line">
            <a:avLst/>
          </a:prstGeom>
          <a:ln w="76200">
            <a:solidFill>
              <a:srgbClr val="FFFB00"/>
            </a:solidFill>
            <a:miter lim="400000"/>
            <a:headEnd type="triangle"/>
            <a:tailEnd type="triangle"/>
          </a:ln>
        </p:spPr>
        <p:txBody>
          <a:bodyPr lIns="0" tIns="0" rIns="0" bIns="0"/>
          <a:lstStyle/>
          <a:p>
            <a:pPr/>
          </a:p>
        </p:txBody>
      </p:sp>
      <p:sp>
        <p:nvSpPr>
          <p:cNvPr id="552" name="Line"/>
          <p:cNvSpPr/>
          <p:nvPr/>
        </p:nvSpPr>
        <p:spPr>
          <a:xfrm flipH="1" flipV="1">
            <a:off x="10514956" y="3827362"/>
            <a:ext cx="925977" cy="925975"/>
          </a:xfrm>
          <a:prstGeom prst="line">
            <a:avLst/>
          </a:prstGeom>
          <a:ln w="76200">
            <a:solidFill>
              <a:srgbClr val="FFFB00"/>
            </a:solidFill>
            <a:miter lim="400000"/>
            <a:headEnd type="triangle"/>
            <a:tailEnd type="triangle"/>
          </a:ln>
        </p:spPr>
        <p:txBody>
          <a:bodyPr lIns="0" tIns="0" rIns="0" bIns="0"/>
          <a:lstStyle/>
          <a:p>
            <a:pPr/>
          </a:p>
        </p:txBody>
      </p:sp>
      <p:sp>
        <p:nvSpPr>
          <p:cNvPr id="553" name="67.149.*.*"/>
          <p:cNvSpPr txBox="1"/>
          <p:nvPr/>
        </p:nvSpPr>
        <p:spPr>
          <a:xfrm>
            <a:off x="11086331" y="5562600"/>
            <a:ext cx="1939305" cy="622300"/>
          </a:xfrm>
          <a:prstGeom prst="rect">
            <a:avLst/>
          </a:prstGeom>
          <a:solidFill>
            <a:srgbClr val="42424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67.149</a:t>
            </a:r>
            <a:r>
              <a:t>.*.*</a:t>
            </a:r>
          </a:p>
        </p:txBody>
      </p:sp>
      <p:sp>
        <p:nvSpPr>
          <p:cNvPr id="554" name="No single router knows the whole network - just which way to send data to get it “closer”"/>
          <p:cNvSpPr txBox="1"/>
          <p:nvPr/>
        </p:nvSpPr>
        <p:spPr>
          <a:xfrm>
            <a:off x="454533" y="298450"/>
            <a:ext cx="5245101" cy="218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B00"/>
                </a:solidFill>
                <a:latin typeface="+mn-lt"/>
                <a:ea typeface="+mn-ea"/>
                <a:cs typeface="+mn-cs"/>
                <a:sym typeface="Gill Sans"/>
              </a:defRPr>
            </a:lvl1pPr>
          </a:lstStyle>
          <a:p>
            <a:pPr/>
            <a:r>
              <a:t>No single router knows the whole network - just which way to send data to get it “closer”</a:t>
            </a:r>
          </a:p>
        </p:txBody>
      </p:sp>
      <p:sp>
        <p:nvSpPr>
          <p:cNvPr id="555" name="To: 67.149.*.*"/>
          <p:cNvSpPr txBox="1"/>
          <p:nvPr/>
        </p:nvSpPr>
        <p:spPr>
          <a:xfrm>
            <a:off x="4656943" y="3683000"/>
            <a:ext cx="2580681" cy="622300"/>
          </a:xfrm>
          <a:prstGeom prst="rect">
            <a:avLst/>
          </a:prstGeom>
          <a:solidFill>
            <a:srgbClr val="42424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t>To:</a:t>
            </a:r>
            <a:r>
              <a:rPr>
                <a:solidFill>
                  <a:srgbClr val="00F900"/>
                </a:solidFill>
              </a:rPr>
              <a:t> 67.149</a:t>
            </a:r>
            <a:r>
              <a:t>.*.*</a:t>
            </a:r>
          </a:p>
        </p:txBody>
      </p:sp>
      <p:sp>
        <p:nvSpPr>
          <p:cNvPr id="556" name="?"/>
          <p:cNvSpPr txBox="1"/>
          <p:nvPr/>
        </p:nvSpPr>
        <p:spPr>
          <a:xfrm>
            <a:off x="8595307" y="4432300"/>
            <a:ext cx="26655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9300"/>
                </a:solidFill>
                <a:latin typeface="+mn-lt"/>
                <a:ea typeface="+mn-ea"/>
                <a:cs typeface="+mn-cs"/>
                <a:sym typeface="Gill Sans"/>
              </a:defRPr>
            </a:lvl1pPr>
          </a:lstStyle>
          <a:p>
            <a:pPr/>
            <a:r>
              <a:t>?</a:t>
            </a:r>
          </a:p>
        </p:txBody>
      </p:sp>
      <p:sp>
        <p:nvSpPr>
          <p:cNvPr id="557" name="?"/>
          <p:cNvSpPr txBox="1"/>
          <p:nvPr/>
        </p:nvSpPr>
        <p:spPr>
          <a:xfrm>
            <a:off x="8150807" y="3822700"/>
            <a:ext cx="26655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9300"/>
                </a:solidFill>
                <a:latin typeface="+mn-lt"/>
                <a:ea typeface="+mn-ea"/>
                <a:cs typeface="+mn-cs"/>
                <a:sym typeface="Gill Sans"/>
              </a:defRPr>
            </a:lvl1pPr>
          </a:lstStyle>
          <a:p>
            <a:pPr/>
            <a:r>
              <a:t>?</a:t>
            </a:r>
          </a:p>
        </p:txBody>
      </p:sp>
      <p:sp>
        <p:nvSpPr>
          <p:cNvPr id="558" name="Rectangle"/>
          <p:cNvSpPr/>
          <p:nvPr/>
        </p:nvSpPr>
        <p:spPr>
          <a:xfrm>
            <a:off x="6108700" y="4483100"/>
            <a:ext cx="1943100" cy="431800"/>
          </a:xfrm>
          <a:prstGeom prst="rect">
            <a:avLst/>
          </a:prstGeom>
          <a:ln w="25400">
            <a:solidFill>
              <a:srgbClr val="FF93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59" name="Clipart: http://www.clker.com/search/networksym/1"/>
          <p:cNvSpPr txBox="1"/>
          <p:nvPr/>
        </p:nvSpPr>
        <p:spPr>
          <a:xfrm>
            <a:off x="9077833" y="8432800"/>
            <a:ext cx="71882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2500">
                <a:solidFill>
                  <a:srgbClr val="FFFFFF"/>
                </a:solidFill>
                <a:latin typeface="+mn-lt"/>
                <a:ea typeface="+mn-ea"/>
                <a:cs typeface="+mn-cs"/>
                <a:sym typeface="Gill Sans"/>
              </a:defRPr>
            </a:lvl1pPr>
          </a:lstStyle>
          <a:p>
            <a:pPr/>
            <a:r>
              <a:t>Clipart: http://www.clker.com/search/networksym/1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55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campfire.png" descr="campfire.png"/>
          <p:cNvPicPr>
            <a:picLocks noChangeAspect="1"/>
          </p:cNvPicPr>
          <p:nvPr/>
        </p:nvPicPr>
        <p:blipFill>
          <a:blip r:embed="rId2">
            <a:extLst/>
          </a:blip>
          <a:stretch>
            <a:fillRect/>
          </a:stretch>
        </p:blipFill>
        <p:spPr>
          <a:xfrm>
            <a:off x="1625600" y="901700"/>
            <a:ext cx="7061201" cy="7138796"/>
          </a:xfrm>
          <a:prstGeom prst="rect">
            <a:avLst/>
          </a:prstGeom>
          <a:ln w="12700">
            <a:miter lim="400000"/>
          </a:ln>
        </p:spPr>
      </p:pic>
      <p:sp>
        <p:nvSpPr>
          <p:cNvPr id="172" name="http://xkcd.com/742/"/>
          <p:cNvSpPr txBox="1"/>
          <p:nvPr/>
        </p:nvSpPr>
        <p:spPr>
          <a:xfrm>
            <a:off x="10934700" y="4610100"/>
            <a:ext cx="3961656"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B00"/>
                </a:solidFill>
                <a:latin typeface="+mn-lt"/>
                <a:ea typeface="+mn-ea"/>
                <a:cs typeface="+mn-cs"/>
                <a:sym typeface="Gill Sans"/>
              </a:defRPr>
            </a:lvl1pPr>
          </a:lstStyle>
          <a:p>
            <a:pPr/>
            <a:r>
              <a:t>http://xkcd.com/742/</a:t>
            </a:r>
          </a:p>
        </p:txBody>
      </p:sp>
      <p:pic>
        <p:nvPicPr>
          <p:cNvPr id="173" name="somerights20.png" descr="somerights20.png"/>
          <p:cNvPicPr>
            <a:picLocks noChangeAspect="1"/>
          </p:cNvPicPr>
          <p:nvPr/>
        </p:nvPicPr>
        <p:blipFill>
          <a:blip r:embed="rId3">
            <a:extLst/>
          </a:blip>
          <a:stretch>
            <a:fillRect/>
          </a:stretch>
        </p:blipFill>
        <p:spPr>
          <a:xfrm>
            <a:off x="7239000" y="8293100"/>
            <a:ext cx="1766529" cy="6223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Router Tables"/>
          <p:cNvSpPr txBox="1"/>
          <p:nvPr>
            <p:ph type="title"/>
          </p:nvPr>
        </p:nvSpPr>
        <p:spPr>
          <a:xfrm>
            <a:off x="1155700" y="241300"/>
            <a:ext cx="6845300" cy="2298700"/>
          </a:xfrm>
          <a:prstGeom prst="rect">
            <a:avLst/>
          </a:prstGeom>
        </p:spPr>
        <p:txBody>
          <a:bodyPr/>
          <a:lstStyle>
            <a:lvl1pPr>
              <a:defRPr>
                <a:solidFill>
                  <a:srgbClr val="00F900"/>
                </a:solidFill>
              </a:defRPr>
            </a:lvl1pPr>
          </a:lstStyle>
          <a:p>
            <a:pPr/>
            <a:r>
              <a:t>Router Tables</a:t>
            </a:r>
          </a:p>
        </p:txBody>
      </p:sp>
      <p:sp>
        <p:nvSpPr>
          <p:cNvPr id="562" name="Lists of where to send packets, based on…"/>
          <p:cNvSpPr txBox="1"/>
          <p:nvPr/>
        </p:nvSpPr>
        <p:spPr>
          <a:xfrm>
            <a:off x="457200" y="3194050"/>
            <a:ext cx="7868395" cy="4787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42900" indent="-342900">
              <a:defRPr sz="3600">
                <a:solidFill>
                  <a:srgbClr val="FFFFFF"/>
                </a:solidFill>
                <a:latin typeface="+mn-lt"/>
                <a:ea typeface="+mn-ea"/>
                <a:cs typeface="+mn-cs"/>
                <a:sym typeface="Gill Sans"/>
              </a:defRPr>
            </a:pPr>
            <a:r>
              <a:t>Lists of where to send packets, based on</a:t>
            </a:r>
          </a:p>
          <a:p>
            <a:pPr marL="457200">
              <a:defRPr sz="3600">
                <a:solidFill>
                  <a:srgbClr val="FFFFFF"/>
                </a:solidFill>
                <a:latin typeface="+mn-lt"/>
                <a:ea typeface="+mn-ea"/>
                <a:cs typeface="+mn-cs"/>
                <a:sym typeface="Gill Sans"/>
              </a:defRPr>
            </a:pPr>
            <a:r>
              <a:t>	destination network address;</a:t>
            </a:r>
          </a:p>
          <a:p>
            <a:pPr marL="457200">
              <a:defRPr sz="3600">
                <a:solidFill>
                  <a:srgbClr val="FFFFFF"/>
                </a:solidFill>
                <a:latin typeface="+mn-lt"/>
                <a:ea typeface="+mn-ea"/>
                <a:cs typeface="+mn-cs"/>
                <a:sym typeface="Gill Sans"/>
              </a:defRPr>
            </a:pPr>
            <a:r>
              <a:t>	bandwidth on adjacent links;</a:t>
            </a:r>
          </a:p>
          <a:p>
            <a:pPr marL="457200">
              <a:defRPr sz="3600">
                <a:solidFill>
                  <a:srgbClr val="FFFFFF"/>
                </a:solidFill>
                <a:latin typeface="+mn-lt"/>
                <a:ea typeface="+mn-ea"/>
                <a:cs typeface="+mn-cs"/>
                <a:sym typeface="Gill Sans"/>
              </a:defRPr>
            </a:pPr>
            <a:r>
              <a:t>	traffic on adjacent links;</a:t>
            </a:r>
          </a:p>
          <a:p>
            <a:pPr marL="457200">
              <a:defRPr sz="3600">
                <a:solidFill>
                  <a:srgbClr val="FFFFFF"/>
                </a:solidFill>
                <a:latin typeface="+mn-lt"/>
                <a:ea typeface="+mn-ea"/>
                <a:cs typeface="+mn-cs"/>
                <a:sym typeface="Gill Sans"/>
              </a:defRPr>
            </a:pPr>
            <a:r>
              <a:t>	state of neighbor nodes (up or not);</a:t>
            </a:r>
          </a:p>
          <a:p>
            <a:pPr marL="457200">
              <a:defRPr sz="3600">
                <a:solidFill>
                  <a:srgbClr val="FFFFFF"/>
                </a:solidFill>
                <a:latin typeface="+mn-lt"/>
                <a:ea typeface="+mn-ea"/>
                <a:cs typeface="+mn-cs"/>
                <a:sym typeface="Gill Sans"/>
              </a:defRPr>
            </a:pPr>
            <a:r>
              <a:t>	. . . </a:t>
            </a:r>
          </a:p>
          <a:p>
            <a:pPr marL="457200">
              <a:defRPr sz="3600">
                <a:solidFill>
                  <a:srgbClr val="FFFFFF"/>
                </a:solidFill>
                <a:latin typeface="+mn-lt"/>
                <a:ea typeface="+mn-ea"/>
                <a:cs typeface="+mn-cs"/>
                <a:sym typeface="Gill Sans"/>
              </a:defRPr>
            </a:pPr>
          </a:p>
          <a:p>
            <a:pPr marL="342900" indent="-342900">
              <a:defRPr sz="3600">
                <a:solidFill>
                  <a:srgbClr val="FFFFFF"/>
                </a:solidFill>
                <a:latin typeface="+mn-lt"/>
                <a:ea typeface="+mn-ea"/>
                <a:cs typeface="+mn-cs"/>
                <a:sym typeface="Gill Sans"/>
              </a:defRPr>
            </a:pPr>
            <a:r>
              <a:t> Updated dynamically</a:t>
            </a:r>
          </a:p>
          <a:p>
            <a:pPr marL="342900" indent="-342900">
              <a:defRPr sz="3600">
                <a:solidFill>
                  <a:srgbClr val="FFFFFF"/>
                </a:solidFill>
                <a:latin typeface="+mn-lt"/>
                <a:ea typeface="+mn-ea"/>
                <a:cs typeface="+mn-cs"/>
                <a:sym typeface="Gill Sans"/>
              </a:defRPr>
            </a:pPr>
            <a:r>
              <a:t> Routers “ask each other” for information</a:t>
            </a:r>
          </a:p>
        </p:txBody>
      </p:sp>
      <p:pic>
        <p:nvPicPr>
          <p:cNvPr id="563" name="1194983899606690431network_could_nicolas_cl_.svg.med.png" descr="1194983899606690431network_could_nicolas_cl_.svg.med.png"/>
          <p:cNvPicPr>
            <a:picLocks noChangeAspect="1"/>
          </p:cNvPicPr>
          <p:nvPr/>
        </p:nvPicPr>
        <p:blipFill>
          <a:blip r:embed="rId2">
            <a:extLst/>
          </a:blip>
          <a:stretch>
            <a:fillRect/>
          </a:stretch>
        </p:blipFill>
        <p:spPr>
          <a:xfrm>
            <a:off x="8883650" y="1014030"/>
            <a:ext cx="6985000" cy="5285318"/>
          </a:xfrm>
          <a:prstGeom prst="rect">
            <a:avLst/>
          </a:prstGeom>
          <a:ln w="12700">
            <a:miter lim="400000"/>
          </a:ln>
        </p:spPr>
      </p:pic>
      <p:sp>
        <p:nvSpPr>
          <p:cNvPr id="564" name="Line"/>
          <p:cNvSpPr/>
          <p:nvPr/>
        </p:nvSpPr>
        <p:spPr>
          <a:xfrm flipH="1">
            <a:off x="14270138" y="2977748"/>
            <a:ext cx="1131747" cy="617318"/>
          </a:xfrm>
          <a:prstGeom prst="line">
            <a:avLst/>
          </a:prstGeom>
          <a:ln w="76200">
            <a:solidFill>
              <a:srgbClr val="FFFB00"/>
            </a:solidFill>
            <a:miter lim="400000"/>
            <a:headEnd type="triangle"/>
            <a:tailEnd type="triangle"/>
          </a:ln>
        </p:spPr>
        <p:txBody>
          <a:bodyPr lIns="0" tIns="0" rIns="0" bIns="0"/>
          <a:lstStyle/>
          <a:p>
            <a:pPr/>
          </a:p>
        </p:txBody>
      </p:sp>
      <p:pic>
        <p:nvPicPr>
          <p:cNvPr id="565" name="1194983908254897104switch_hp_nicolas_c_.svg.med.png" descr="1194983908254897104switch_hp_nicolas_c_.svg.med.png"/>
          <p:cNvPicPr>
            <a:picLocks noChangeAspect="1"/>
          </p:cNvPicPr>
          <p:nvPr/>
        </p:nvPicPr>
        <p:blipFill>
          <a:blip r:embed="rId3">
            <a:extLst/>
          </a:blip>
          <a:stretch>
            <a:fillRect/>
          </a:stretch>
        </p:blipFill>
        <p:spPr>
          <a:xfrm>
            <a:off x="10706100" y="3517900"/>
            <a:ext cx="3505200" cy="689357"/>
          </a:xfrm>
          <a:prstGeom prst="rect">
            <a:avLst/>
          </a:prstGeom>
          <a:ln w="12700">
            <a:miter lim="400000"/>
          </a:ln>
        </p:spPr>
      </p:pic>
      <p:sp>
        <p:nvSpPr>
          <p:cNvPr id="566" name="Line"/>
          <p:cNvSpPr/>
          <p:nvPr/>
        </p:nvSpPr>
        <p:spPr>
          <a:xfrm flipH="1">
            <a:off x="9719358" y="4053068"/>
            <a:ext cx="967130" cy="370391"/>
          </a:xfrm>
          <a:prstGeom prst="line">
            <a:avLst/>
          </a:prstGeom>
          <a:ln w="76200">
            <a:solidFill>
              <a:srgbClr val="FFFB00"/>
            </a:solidFill>
            <a:miter lim="400000"/>
            <a:headEnd type="triangle"/>
            <a:tailEnd type="triangle"/>
          </a:ln>
        </p:spPr>
        <p:txBody>
          <a:bodyPr lIns="0" tIns="0" rIns="0" bIns="0"/>
          <a:lstStyle/>
          <a:p>
            <a:pPr/>
          </a:p>
        </p:txBody>
      </p:sp>
      <p:sp>
        <p:nvSpPr>
          <p:cNvPr id="567" name="Line"/>
          <p:cNvSpPr/>
          <p:nvPr/>
        </p:nvSpPr>
        <p:spPr>
          <a:xfrm flipH="1" flipV="1">
            <a:off x="14105359" y="4021559"/>
            <a:ext cx="1480275" cy="231334"/>
          </a:xfrm>
          <a:prstGeom prst="line">
            <a:avLst/>
          </a:prstGeom>
          <a:ln w="76200">
            <a:solidFill>
              <a:srgbClr val="FFFB00"/>
            </a:solidFill>
            <a:miter lim="400000"/>
            <a:headEnd type="triangle"/>
            <a:tailEnd type="triangle"/>
          </a:ln>
        </p:spPr>
        <p:txBody>
          <a:bodyPr lIns="0" tIns="0" rIns="0" bIns="0"/>
          <a:lstStyle/>
          <a:p>
            <a:pPr/>
          </a:p>
        </p:txBody>
      </p:sp>
      <p:sp>
        <p:nvSpPr>
          <p:cNvPr id="568" name="To: 67.149.*.*"/>
          <p:cNvSpPr txBox="1"/>
          <p:nvPr/>
        </p:nvSpPr>
        <p:spPr>
          <a:xfrm>
            <a:off x="9533743" y="2730500"/>
            <a:ext cx="2580681" cy="622300"/>
          </a:xfrm>
          <a:prstGeom prst="rect">
            <a:avLst/>
          </a:prstGeom>
          <a:solidFill>
            <a:srgbClr val="42424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t>To:</a:t>
            </a:r>
            <a:r>
              <a:rPr>
                <a:solidFill>
                  <a:srgbClr val="00F900"/>
                </a:solidFill>
              </a:rPr>
              <a:t> 67.149</a:t>
            </a:r>
            <a:r>
              <a:t>.*.*</a:t>
            </a:r>
          </a:p>
        </p:txBody>
      </p:sp>
      <p:sp>
        <p:nvSpPr>
          <p:cNvPr id="569" name="?"/>
          <p:cNvSpPr txBox="1"/>
          <p:nvPr/>
        </p:nvSpPr>
        <p:spPr>
          <a:xfrm>
            <a:off x="14894507" y="3822700"/>
            <a:ext cx="26655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9300"/>
                </a:solidFill>
                <a:latin typeface="+mn-lt"/>
                <a:ea typeface="+mn-ea"/>
                <a:cs typeface="+mn-cs"/>
                <a:sym typeface="Gill Sans"/>
              </a:defRPr>
            </a:lvl1pPr>
          </a:lstStyle>
          <a:p>
            <a:pPr/>
            <a:r>
              <a:t>?</a:t>
            </a:r>
          </a:p>
        </p:txBody>
      </p:sp>
      <p:sp>
        <p:nvSpPr>
          <p:cNvPr id="570" name="?"/>
          <p:cNvSpPr txBox="1"/>
          <p:nvPr/>
        </p:nvSpPr>
        <p:spPr>
          <a:xfrm>
            <a:off x="14704007" y="2971800"/>
            <a:ext cx="26655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9300"/>
                </a:solidFill>
                <a:latin typeface="+mn-lt"/>
                <a:ea typeface="+mn-ea"/>
                <a:cs typeface="+mn-cs"/>
                <a:sym typeface="Gill Sans"/>
              </a:defRPr>
            </a:lvl1pPr>
          </a:lstStyle>
          <a:p>
            <a:pPr/>
            <a:r>
              <a:t>?</a:t>
            </a:r>
          </a:p>
        </p:txBody>
      </p:sp>
      <p:sp>
        <p:nvSpPr>
          <p:cNvPr id="571" name="Clipart: http://www.clker.com/search/networksym/1"/>
          <p:cNvSpPr txBox="1"/>
          <p:nvPr/>
        </p:nvSpPr>
        <p:spPr>
          <a:xfrm>
            <a:off x="8988933" y="8610600"/>
            <a:ext cx="71882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2500">
                <a:solidFill>
                  <a:srgbClr val="FFFFFF"/>
                </a:solidFill>
                <a:latin typeface="+mn-lt"/>
                <a:ea typeface="+mn-ea"/>
                <a:cs typeface="+mn-cs"/>
                <a:sym typeface="Gill Sans"/>
              </a:defRPr>
            </a:lvl1pPr>
          </a:lstStyle>
          <a:p>
            <a:pPr/>
            <a:r>
              <a:t>Clipart: http://www.clker.com/search/networksym/1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56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8"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Rectangle"/>
          <p:cNvSpPr/>
          <p:nvPr/>
        </p:nvSpPr>
        <p:spPr>
          <a:xfrm>
            <a:off x="342900" y="2463800"/>
            <a:ext cx="5943600" cy="5981700"/>
          </a:xfrm>
          <a:prstGeom prst="rect">
            <a:avLst/>
          </a:prstGeom>
          <a:solidFill>
            <a:srgbClr val="424242"/>
          </a:solidFill>
          <a:ln w="25400">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74" name="Local…"/>
          <p:cNvSpPr txBox="1"/>
          <p:nvPr/>
        </p:nvSpPr>
        <p:spPr>
          <a:xfrm>
            <a:off x="620427" y="2952750"/>
            <a:ext cx="1814513" cy="1143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0096FF"/>
                </a:solidFill>
                <a:latin typeface="+mn-lt"/>
                <a:ea typeface="+mn-ea"/>
                <a:cs typeface="+mn-cs"/>
                <a:sym typeface="Gill Sans"/>
              </a:defRPr>
            </a:pPr>
            <a:r>
              <a:t>Local</a:t>
            </a:r>
          </a:p>
          <a:p>
            <a:pPr algn="ctr" defTabSz="546100">
              <a:defRPr sz="3600">
                <a:solidFill>
                  <a:srgbClr val="0096FF"/>
                </a:solidFill>
                <a:latin typeface="+mn-lt"/>
                <a:ea typeface="+mn-ea"/>
                <a:cs typeface="+mn-cs"/>
                <a:sym typeface="Gill Sans"/>
              </a:defRPr>
            </a:pPr>
            <a:r>
              <a:t>Network</a:t>
            </a:r>
          </a:p>
        </p:txBody>
      </p:sp>
      <p:pic>
        <p:nvPicPr>
          <p:cNvPr id="575" name="1194983899606690431network_could_nicolas_cl_.svg.med.png" descr="1194983899606690431network_could_nicolas_cl_.svg.med.png"/>
          <p:cNvPicPr>
            <a:picLocks noChangeAspect="1"/>
          </p:cNvPicPr>
          <p:nvPr/>
        </p:nvPicPr>
        <p:blipFill>
          <a:blip r:embed="rId2">
            <a:extLst/>
          </a:blip>
          <a:stretch>
            <a:fillRect/>
          </a:stretch>
        </p:blipFill>
        <p:spPr>
          <a:xfrm>
            <a:off x="6769100" y="3120897"/>
            <a:ext cx="4711700" cy="3565188"/>
          </a:xfrm>
          <a:prstGeom prst="rect">
            <a:avLst/>
          </a:prstGeom>
          <a:ln w="12700">
            <a:miter lim="400000"/>
          </a:ln>
        </p:spPr>
      </p:pic>
      <p:sp>
        <p:nvSpPr>
          <p:cNvPr id="576" name="IP Is Simple"/>
          <p:cNvSpPr txBox="1"/>
          <p:nvPr>
            <p:ph type="title"/>
          </p:nvPr>
        </p:nvSpPr>
        <p:spPr>
          <a:xfrm>
            <a:off x="762000" y="241300"/>
            <a:ext cx="4826000" cy="2298700"/>
          </a:xfrm>
          <a:prstGeom prst="rect">
            <a:avLst/>
          </a:prstGeom>
        </p:spPr>
        <p:txBody>
          <a:bodyPr/>
          <a:lstStyle>
            <a:lvl1pPr>
              <a:defRPr>
                <a:solidFill>
                  <a:srgbClr val="FFFB00"/>
                </a:solidFill>
              </a:defRPr>
            </a:lvl1pPr>
          </a:lstStyle>
          <a:p>
            <a:pPr/>
            <a:r>
              <a:t>IP Is Simple</a:t>
            </a:r>
          </a:p>
        </p:txBody>
      </p:sp>
      <p:grpSp>
        <p:nvGrpSpPr>
          <p:cNvPr id="593" name="Group"/>
          <p:cNvGrpSpPr/>
          <p:nvPr/>
        </p:nvGrpSpPr>
        <p:grpSpPr>
          <a:xfrm>
            <a:off x="12568237" y="742950"/>
            <a:ext cx="2578101" cy="1854201"/>
            <a:chOff x="0" y="0"/>
            <a:chExt cx="2578099" cy="1854200"/>
          </a:xfrm>
        </p:grpSpPr>
        <p:grpSp>
          <p:nvGrpSpPr>
            <p:cNvPr id="591" name="Group"/>
            <p:cNvGrpSpPr/>
            <p:nvPr/>
          </p:nvGrpSpPr>
          <p:grpSpPr>
            <a:xfrm>
              <a:off x="0" y="0"/>
              <a:ext cx="2578100" cy="1854201"/>
              <a:chOff x="0" y="0"/>
              <a:chExt cx="2578099" cy="1854200"/>
            </a:xfrm>
          </p:grpSpPr>
          <p:grpSp>
            <p:nvGrpSpPr>
              <p:cNvPr id="589" name="Group"/>
              <p:cNvGrpSpPr/>
              <p:nvPr/>
            </p:nvGrpSpPr>
            <p:grpSpPr>
              <a:xfrm>
                <a:off x="0" y="0"/>
                <a:ext cx="2578100" cy="1854201"/>
                <a:chOff x="0" y="0"/>
                <a:chExt cx="2578099" cy="1854200"/>
              </a:xfrm>
            </p:grpSpPr>
            <p:grpSp>
              <p:nvGrpSpPr>
                <p:cNvPr id="579" name="Group"/>
                <p:cNvGrpSpPr/>
                <p:nvPr/>
              </p:nvGrpSpPr>
              <p:grpSpPr>
                <a:xfrm>
                  <a:off x="352515" y="0"/>
                  <a:ext cx="1878331" cy="1184388"/>
                  <a:chOff x="0" y="0"/>
                  <a:chExt cx="1878329" cy="1184387"/>
                </a:xfrm>
              </p:grpSpPr>
              <p:sp>
                <p:nvSpPr>
                  <p:cNvPr id="577" name="Rectangle"/>
                  <p:cNvSpPr/>
                  <p:nvPr/>
                </p:nvSpPr>
                <p:spPr>
                  <a:xfrm>
                    <a:off x="0" y="0"/>
                    <a:ext cx="1878330" cy="1184388"/>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78" name="Rounded Rectangle"/>
                  <p:cNvSpPr/>
                  <p:nvPr/>
                </p:nvSpPr>
                <p:spPr>
                  <a:xfrm>
                    <a:off x="149950" y="106364"/>
                    <a:ext cx="1575799" cy="974534"/>
                  </a:xfrm>
                  <a:prstGeom prst="roundRect">
                    <a:avLst>
                      <a:gd name="adj" fmla="val 6900"/>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586" name="Group"/>
                <p:cNvGrpSpPr/>
                <p:nvPr/>
              </p:nvGrpSpPr>
              <p:grpSpPr>
                <a:xfrm>
                  <a:off x="0" y="1543728"/>
                  <a:ext cx="2578100" cy="310473"/>
                  <a:chOff x="0" y="0"/>
                  <a:chExt cx="2578099" cy="310472"/>
                </a:xfrm>
              </p:grpSpPr>
              <p:sp>
                <p:nvSpPr>
                  <p:cNvPr id="580" name="Line"/>
                  <p:cNvSpPr/>
                  <p:nvPr/>
                </p:nvSpPr>
                <p:spPr>
                  <a:xfrm flipH="1">
                    <a:off x="0" y="0"/>
                    <a:ext cx="341994" cy="24147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581" name="Line"/>
                  <p:cNvSpPr/>
                  <p:nvPr/>
                </p:nvSpPr>
                <p:spPr>
                  <a:xfrm>
                    <a:off x="0" y="241477"/>
                    <a:ext cx="2575468" cy="287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582" name="Line"/>
                  <p:cNvSpPr/>
                  <p:nvPr/>
                </p:nvSpPr>
                <p:spPr>
                  <a:xfrm>
                    <a:off x="0" y="307595"/>
                    <a:ext cx="2575468" cy="2878"/>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583" name="Line"/>
                  <p:cNvSpPr/>
                  <p:nvPr/>
                </p:nvSpPr>
                <p:spPr>
                  <a:xfrm>
                    <a:off x="0" y="241477"/>
                    <a:ext cx="2631" cy="6611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584" name="Line"/>
                  <p:cNvSpPr/>
                  <p:nvPr/>
                </p:nvSpPr>
                <p:spPr>
                  <a:xfrm>
                    <a:off x="2241368" y="0"/>
                    <a:ext cx="334101" cy="241478"/>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585" name="Line"/>
                  <p:cNvSpPr/>
                  <p:nvPr/>
                </p:nvSpPr>
                <p:spPr>
                  <a:xfrm>
                    <a:off x="2575469" y="241477"/>
                    <a:ext cx="2631" cy="6611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587" name="Rectangle"/>
                <p:cNvSpPr/>
                <p:nvPr/>
              </p:nvSpPr>
              <p:spPr>
                <a:xfrm>
                  <a:off x="357777" y="1221759"/>
                  <a:ext cx="1875700" cy="304722"/>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88" name="Line"/>
                <p:cNvSpPr/>
                <p:nvPr/>
              </p:nvSpPr>
              <p:spPr>
                <a:xfrm>
                  <a:off x="1765209" y="1374119"/>
                  <a:ext cx="373562" cy="2875"/>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590" name="Rectangle"/>
              <p:cNvSpPr/>
              <p:nvPr/>
            </p:nvSpPr>
            <p:spPr>
              <a:xfrm flipH="1" rot="10800000">
                <a:off x="476159" y="1319499"/>
                <a:ext cx="202566" cy="31623"/>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592" name="Snapshot 2008-09-30 11-49-33.jpg" descr="Snapshot 2008-09-30 11-49-33.jpg"/>
            <p:cNvPicPr>
              <a:picLocks noChangeAspect="1"/>
            </p:cNvPicPr>
            <p:nvPr/>
          </p:nvPicPr>
          <p:blipFill>
            <a:blip r:embed="rId3">
              <a:extLst/>
            </a:blip>
            <a:stretch>
              <a:fillRect/>
            </a:stretch>
          </p:blipFill>
          <p:spPr>
            <a:xfrm>
              <a:off x="684212" y="158750"/>
              <a:ext cx="1206501" cy="864659"/>
            </a:xfrm>
            <a:prstGeom prst="rect">
              <a:avLst/>
            </a:prstGeom>
            <a:ln w="12700" cap="flat">
              <a:noFill/>
              <a:miter lim="400000"/>
            </a:ln>
            <a:effectLst/>
          </p:spPr>
        </p:pic>
      </p:grpSp>
      <p:pic>
        <p:nvPicPr>
          <p:cNvPr id="594" name="11949839031316979841alcatel_oxo_nicolas_cle_.svg.med.png" descr="11949839031316979841alcatel_oxo_nicolas_cle_.svg.med.png"/>
          <p:cNvPicPr>
            <a:picLocks noChangeAspect="1"/>
          </p:cNvPicPr>
          <p:nvPr/>
        </p:nvPicPr>
        <p:blipFill>
          <a:blip r:embed="rId4">
            <a:extLst/>
          </a:blip>
          <a:stretch>
            <a:fillRect/>
          </a:stretch>
        </p:blipFill>
        <p:spPr>
          <a:xfrm>
            <a:off x="533400" y="6350000"/>
            <a:ext cx="2540000" cy="1295400"/>
          </a:xfrm>
          <a:prstGeom prst="rect">
            <a:avLst/>
          </a:prstGeom>
          <a:ln w="12700">
            <a:miter lim="400000"/>
          </a:ln>
        </p:spPr>
      </p:pic>
      <p:sp>
        <p:nvSpPr>
          <p:cNvPr id="595" name="Line"/>
          <p:cNvSpPr/>
          <p:nvPr/>
        </p:nvSpPr>
        <p:spPr>
          <a:xfrm flipV="1">
            <a:off x="10992863" y="1530415"/>
            <a:ext cx="1885026" cy="1922353"/>
          </a:xfrm>
          <a:prstGeom prst="line">
            <a:avLst/>
          </a:prstGeom>
          <a:ln w="76200">
            <a:solidFill>
              <a:srgbClr val="FFFB00"/>
            </a:solidFill>
            <a:miter lim="400000"/>
            <a:headEnd type="triangle"/>
          </a:ln>
        </p:spPr>
        <p:txBody>
          <a:bodyPr lIns="0" tIns="0" rIns="0" bIns="0"/>
          <a:lstStyle/>
          <a:p>
            <a:pPr/>
          </a:p>
        </p:txBody>
      </p:sp>
      <p:sp>
        <p:nvSpPr>
          <p:cNvPr id="596" name="Line"/>
          <p:cNvSpPr/>
          <p:nvPr/>
        </p:nvSpPr>
        <p:spPr>
          <a:xfrm flipV="1">
            <a:off x="11534108" y="3658066"/>
            <a:ext cx="1250462" cy="447928"/>
          </a:xfrm>
          <a:prstGeom prst="line">
            <a:avLst/>
          </a:prstGeom>
          <a:ln w="76200">
            <a:solidFill>
              <a:srgbClr val="FFFB00"/>
            </a:solidFill>
            <a:miter lim="400000"/>
            <a:headEnd type="triangle"/>
          </a:ln>
        </p:spPr>
        <p:txBody>
          <a:bodyPr lIns="0" tIns="0" rIns="0" bIns="0"/>
          <a:lstStyle/>
          <a:p>
            <a:pPr/>
          </a:p>
        </p:txBody>
      </p:sp>
      <p:sp>
        <p:nvSpPr>
          <p:cNvPr id="597" name="Line"/>
          <p:cNvSpPr/>
          <p:nvPr/>
        </p:nvSpPr>
        <p:spPr>
          <a:xfrm>
            <a:off x="11310144" y="5897699"/>
            <a:ext cx="1530417" cy="1437101"/>
          </a:xfrm>
          <a:prstGeom prst="line">
            <a:avLst/>
          </a:prstGeom>
          <a:ln w="76200">
            <a:solidFill>
              <a:srgbClr val="FFFB00"/>
            </a:solidFill>
            <a:miter lim="400000"/>
            <a:headEnd type="triangle"/>
          </a:ln>
        </p:spPr>
        <p:txBody>
          <a:bodyPr lIns="0" tIns="0" rIns="0" bIns="0"/>
          <a:lstStyle/>
          <a:p>
            <a:pPr/>
          </a:p>
        </p:txBody>
      </p:sp>
      <p:grpSp>
        <p:nvGrpSpPr>
          <p:cNvPr id="614" name="Group"/>
          <p:cNvGrpSpPr/>
          <p:nvPr/>
        </p:nvGrpSpPr>
        <p:grpSpPr>
          <a:xfrm>
            <a:off x="12568237" y="3028950"/>
            <a:ext cx="2578101" cy="1854201"/>
            <a:chOff x="0" y="0"/>
            <a:chExt cx="2578099" cy="1854200"/>
          </a:xfrm>
        </p:grpSpPr>
        <p:grpSp>
          <p:nvGrpSpPr>
            <p:cNvPr id="612" name="Group"/>
            <p:cNvGrpSpPr/>
            <p:nvPr/>
          </p:nvGrpSpPr>
          <p:grpSpPr>
            <a:xfrm>
              <a:off x="0" y="0"/>
              <a:ext cx="2578100" cy="1854201"/>
              <a:chOff x="0" y="0"/>
              <a:chExt cx="2578099" cy="1854200"/>
            </a:xfrm>
          </p:grpSpPr>
          <p:grpSp>
            <p:nvGrpSpPr>
              <p:cNvPr id="610" name="Group"/>
              <p:cNvGrpSpPr/>
              <p:nvPr/>
            </p:nvGrpSpPr>
            <p:grpSpPr>
              <a:xfrm>
                <a:off x="0" y="0"/>
                <a:ext cx="2578100" cy="1854201"/>
                <a:chOff x="0" y="0"/>
                <a:chExt cx="2578099" cy="1854200"/>
              </a:xfrm>
            </p:grpSpPr>
            <p:grpSp>
              <p:nvGrpSpPr>
                <p:cNvPr id="600" name="Group"/>
                <p:cNvGrpSpPr/>
                <p:nvPr/>
              </p:nvGrpSpPr>
              <p:grpSpPr>
                <a:xfrm>
                  <a:off x="352515" y="0"/>
                  <a:ext cx="1878331" cy="1184388"/>
                  <a:chOff x="0" y="0"/>
                  <a:chExt cx="1878329" cy="1184387"/>
                </a:xfrm>
              </p:grpSpPr>
              <p:sp>
                <p:nvSpPr>
                  <p:cNvPr id="598" name="Rectangle"/>
                  <p:cNvSpPr/>
                  <p:nvPr/>
                </p:nvSpPr>
                <p:spPr>
                  <a:xfrm>
                    <a:off x="0" y="0"/>
                    <a:ext cx="1878330" cy="1184388"/>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99" name="Rounded Rectangle"/>
                  <p:cNvSpPr/>
                  <p:nvPr/>
                </p:nvSpPr>
                <p:spPr>
                  <a:xfrm>
                    <a:off x="149950" y="106364"/>
                    <a:ext cx="1575799" cy="974534"/>
                  </a:xfrm>
                  <a:prstGeom prst="roundRect">
                    <a:avLst>
                      <a:gd name="adj" fmla="val 6900"/>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607" name="Group"/>
                <p:cNvGrpSpPr/>
                <p:nvPr/>
              </p:nvGrpSpPr>
              <p:grpSpPr>
                <a:xfrm>
                  <a:off x="0" y="1543728"/>
                  <a:ext cx="2578100" cy="310473"/>
                  <a:chOff x="0" y="0"/>
                  <a:chExt cx="2578099" cy="310472"/>
                </a:xfrm>
              </p:grpSpPr>
              <p:sp>
                <p:nvSpPr>
                  <p:cNvPr id="601" name="Line"/>
                  <p:cNvSpPr/>
                  <p:nvPr/>
                </p:nvSpPr>
                <p:spPr>
                  <a:xfrm flipH="1">
                    <a:off x="0" y="0"/>
                    <a:ext cx="341994" cy="24147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02" name="Line"/>
                  <p:cNvSpPr/>
                  <p:nvPr/>
                </p:nvSpPr>
                <p:spPr>
                  <a:xfrm>
                    <a:off x="0" y="241477"/>
                    <a:ext cx="2575468" cy="287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03" name="Line"/>
                  <p:cNvSpPr/>
                  <p:nvPr/>
                </p:nvSpPr>
                <p:spPr>
                  <a:xfrm>
                    <a:off x="0" y="307595"/>
                    <a:ext cx="2575468" cy="2878"/>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04" name="Line"/>
                  <p:cNvSpPr/>
                  <p:nvPr/>
                </p:nvSpPr>
                <p:spPr>
                  <a:xfrm>
                    <a:off x="0" y="241477"/>
                    <a:ext cx="2631" cy="6611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05" name="Line"/>
                  <p:cNvSpPr/>
                  <p:nvPr/>
                </p:nvSpPr>
                <p:spPr>
                  <a:xfrm>
                    <a:off x="2241368" y="0"/>
                    <a:ext cx="334101" cy="241478"/>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06" name="Line"/>
                  <p:cNvSpPr/>
                  <p:nvPr/>
                </p:nvSpPr>
                <p:spPr>
                  <a:xfrm>
                    <a:off x="2575469" y="241477"/>
                    <a:ext cx="2631" cy="6611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608" name="Rectangle"/>
                <p:cNvSpPr/>
                <p:nvPr/>
              </p:nvSpPr>
              <p:spPr>
                <a:xfrm>
                  <a:off x="357777" y="1221759"/>
                  <a:ext cx="1875700" cy="304722"/>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09" name="Line"/>
                <p:cNvSpPr/>
                <p:nvPr/>
              </p:nvSpPr>
              <p:spPr>
                <a:xfrm>
                  <a:off x="1765209" y="1374119"/>
                  <a:ext cx="373562" cy="2875"/>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611" name="Rectangle"/>
              <p:cNvSpPr/>
              <p:nvPr/>
            </p:nvSpPr>
            <p:spPr>
              <a:xfrm flipH="1" rot="10800000">
                <a:off x="476159" y="1319499"/>
                <a:ext cx="202566" cy="31623"/>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613" name="Snapshot 2008-09-30 11-49-33.jpg" descr="Snapshot 2008-09-30 11-49-33.jpg"/>
            <p:cNvPicPr>
              <a:picLocks noChangeAspect="1"/>
            </p:cNvPicPr>
            <p:nvPr/>
          </p:nvPicPr>
          <p:blipFill>
            <a:blip r:embed="rId3">
              <a:extLst/>
            </a:blip>
            <a:stretch>
              <a:fillRect/>
            </a:stretch>
          </p:blipFill>
          <p:spPr>
            <a:xfrm>
              <a:off x="684212" y="158750"/>
              <a:ext cx="1206501" cy="864659"/>
            </a:xfrm>
            <a:prstGeom prst="rect">
              <a:avLst/>
            </a:prstGeom>
            <a:ln w="12700" cap="flat">
              <a:noFill/>
              <a:miter lim="400000"/>
            </a:ln>
            <a:effectLst/>
          </p:spPr>
        </p:pic>
      </p:grpSp>
      <p:grpSp>
        <p:nvGrpSpPr>
          <p:cNvPr id="631" name="Group"/>
          <p:cNvGrpSpPr/>
          <p:nvPr/>
        </p:nvGrpSpPr>
        <p:grpSpPr>
          <a:xfrm>
            <a:off x="12568237" y="6584950"/>
            <a:ext cx="2578101" cy="1854201"/>
            <a:chOff x="0" y="0"/>
            <a:chExt cx="2578099" cy="1854200"/>
          </a:xfrm>
        </p:grpSpPr>
        <p:grpSp>
          <p:nvGrpSpPr>
            <p:cNvPr id="629" name="Group"/>
            <p:cNvGrpSpPr/>
            <p:nvPr/>
          </p:nvGrpSpPr>
          <p:grpSpPr>
            <a:xfrm>
              <a:off x="0" y="0"/>
              <a:ext cx="2578100" cy="1854201"/>
              <a:chOff x="0" y="0"/>
              <a:chExt cx="2578099" cy="1854200"/>
            </a:xfrm>
          </p:grpSpPr>
          <p:grpSp>
            <p:nvGrpSpPr>
              <p:cNvPr id="627" name="Group"/>
              <p:cNvGrpSpPr/>
              <p:nvPr/>
            </p:nvGrpSpPr>
            <p:grpSpPr>
              <a:xfrm>
                <a:off x="0" y="0"/>
                <a:ext cx="2578100" cy="1854201"/>
                <a:chOff x="0" y="0"/>
                <a:chExt cx="2578099" cy="1854200"/>
              </a:xfrm>
            </p:grpSpPr>
            <p:grpSp>
              <p:nvGrpSpPr>
                <p:cNvPr id="617" name="Group"/>
                <p:cNvGrpSpPr/>
                <p:nvPr/>
              </p:nvGrpSpPr>
              <p:grpSpPr>
                <a:xfrm>
                  <a:off x="352515" y="0"/>
                  <a:ext cx="1878331" cy="1184388"/>
                  <a:chOff x="0" y="0"/>
                  <a:chExt cx="1878329" cy="1184387"/>
                </a:xfrm>
              </p:grpSpPr>
              <p:sp>
                <p:nvSpPr>
                  <p:cNvPr id="615" name="Rectangle"/>
                  <p:cNvSpPr/>
                  <p:nvPr/>
                </p:nvSpPr>
                <p:spPr>
                  <a:xfrm>
                    <a:off x="0" y="0"/>
                    <a:ext cx="1878330" cy="1184388"/>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16" name="Rounded Rectangle"/>
                  <p:cNvSpPr/>
                  <p:nvPr/>
                </p:nvSpPr>
                <p:spPr>
                  <a:xfrm>
                    <a:off x="149950" y="106364"/>
                    <a:ext cx="1575799" cy="974534"/>
                  </a:xfrm>
                  <a:prstGeom prst="roundRect">
                    <a:avLst>
                      <a:gd name="adj" fmla="val 6900"/>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624" name="Group"/>
                <p:cNvGrpSpPr/>
                <p:nvPr/>
              </p:nvGrpSpPr>
              <p:grpSpPr>
                <a:xfrm>
                  <a:off x="0" y="1543728"/>
                  <a:ext cx="2578100" cy="310473"/>
                  <a:chOff x="0" y="0"/>
                  <a:chExt cx="2578099" cy="310472"/>
                </a:xfrm>
              </p:grpSpPr>
              <p:sp>
                <p:nvSpPr>
                  <p:cNvPr id="618" name="Line"/>
                  <p:cNvSpPr/>
                  <p:nvPr/>
                </p:nvSpPr>
                <p:spPr>
                  <a:xfrm flipH="1">
                    <a:off x="0" y="0"/>
                    <a:ext cx="341994" cy="24147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19" name="Line"/>
                  <p:cNvSpPr/>
                  <p:nvPr/>
                </p:nvSpPr>
                <p:spPr>
                  <a:xfrm>
                    <a:off x="0" y="241477"/>
                    <a:ext cx="2575468" cy="287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20" name="Line"/>
                  <p:cNvSpPr/>
                  <p:nvPr/>
                </p:nvSpPr>
                <p:spPr>
                  <a:xfrm>
                    <a:off x="0" y="307595"/>
                    <a:ext cx="2575468" cy="2878"/>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21" name="Line"/>
                  <p:cNvSpPr/>
                  <p:nvPr/>
                </p:nvSpPr>
                <p:spPr>
                  <a:xfrm>
                    <a:off x="0" y="241477"/>
                    <a:ext cx="2631" cy="6611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22" name="Line"/>
                  <p:cNvSpPr/>
                  <p:nvPr/>
                </p:nvSpPr>
                <p:spPr>
                  <a:xfrm>
                    <a:off x="2241368" y="0"/>
                    <a:ext cx="334101" cy="241478"/>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23" name="Line"/>
                  <p:cNvSpPr/>
                  <p:nvPr/>
                </p:nvSpPr>
                <p:spPr>
                  <a:xfrm>
                    <a:off x="2575469" y="241477"/>
                    <a:ext cx="2631" cy="6611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625" name="Rectangle"/>
                <p:cNvSpPr/>
                <p:nvPr/>
              </p:nvSpPr>
              <p:spPr>
                <a:xfrm>
                  <a:off x="357777" y="1221759"/>
                  <a:ext cx="1875700" cy="304722"/>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26" name="Line"/>
                <p:cNvSpPr/>
                <p:nvPr/>
              </p:nvSpPr>
              <p:spPr>
                <a:xfrm>
                  <a:off x="1765209" y="1374119"/>
                  <a:ext cx="373562" cy="2875"/>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628" name="Rectangle"/>
              <p:cNvSpPr/>
              <p:nvPr/>
            </p:nvSpPr>
            <p:spPr>
              <a:xfrm flipH="1" rot="10800000">
                <a:off x="476159" y="1319499"/>
                <a:ext cx="202566" cy="31623"/>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630" name="Snapshot 2008-09-30 11-49-33.jpg" descr="Snapshot 2008-09-30 11-49-33.jpg"/>
            <p:cNvPicPr>
              <a:picLocks noChangeAspect="1"/>
            </p:cNvPicPr>
            <p:nvPr/>
          </p:nvPicPr>
          <p:blipFill>
            <a:blip r:embed="rId3">
              <a:extLst/>
            </a:blip>
            <a:stretch>
              <a:fillRect/>
            </a:stretch>
          </p:blipFill>
          <p:spPr>
            <a:xfrm>
              <a:off x="684212" y="158750"/>
              <a:ext cx="1206501" cy="864659"/>
            </a:xfrm>
            <a:prstGeom prst="rect">
              <a:avLst/>
            </a:prstGeom>
            <a:ln w="12700" cap="flat">
              <a:noFill/>
              <a:miter lim="400000"/>
            </a:ln>
            <a:effectLst/>
          </p:spPr>
        </p:pic>
      </p:grpSp>
      <p:sp>
        <p:nvSpPr>
          <p:cNvPr id="632" name="Thousands of…"/>
          <p:cNvSpPr txBox="1"/>
          <p:nvPr/>
        </p:nvSpPr>
        <p:spPr>
          <a:xfrm>
            <a:off x="12482115" y="5276850"/>
            <a:ext cx="2729137" cy="1143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t>Thousands of</a:t>
            </a:r>
          </a:p>
          <a:p>
            <a:pPr algn="ctr" defTabSz="546100">
              <a:defRPr sz="3600">
                <a:solidFill>
                  <a:srgbClr val="FFFFFF"/>
                </a:solidFill>
                <a:latin typeface="+mn-lt"/>
                <a:ea typeface="+mn-ea"/>
                <a:cs typeface="+mn-cs"/>
                <a:sym typeface="Gill Sans"/>
              </a:defRPr>
            </a:pPr>
            <a:r>
              <a:t>user systems</a:t>
            </a:r>
          </a:p>
        </p:txBody>
      </p:sp>
      <p:pic>
        <p:nvPicPr>
          <p:cNvPr id="633" name="1194983908254897104switch_hp_nicolas_c_.svg.med.png" descr="1194983908254897104switch_hp_nicolas_c_.svg.med.png"/>
          <p:cNvPicPr>
            <a:picLocks noChangeAspect="1"/>
          </p:cNvPicPr>
          <p:nvPr/>
        </p:nvPicPr>
        <p:blipFill>
          <a:blip r:embed="rId5">
            <a:extLst/>
          </a:blip>
          <a:stretch>
            <a:fillRect/>
          </a:stretch>
        </p:blipFill>
        <p:spPr>
          <a:xfrm>
            <a:off x="1485900" y="4241800"/>
            <a:ext cx="3810000" cy="749300"/>
          </a:xfrm>
          <a:prstGeom prst="rect">
            <a:avLst/>
          </a:prstGeom>
          <a:ln w="12700">
            <a:miter lim="400000"/>
          </a:ln>
        </p:spPr>
      </p:pic>
      <p:sp>
        <p:nvSpPr>
          <p:cNvPr id="634" name="Line"/>
          <p:cNvSpPr/>
          <p:nvPr/>
        </p:nvSpPr>
        <p:spPr>
          <a:xfrm>
            <a:off x="5296046" y="4710402"/>
            <a:ext cx="1590825" cy="235454"/>
          </a:xfrm>
          <a:prstGeom prst="line">
            <a:avLst/>
          </a:prstGeom>
          <a:ln w="76200">
            <a:solidFill>
              <a:srgbClr val="FFFB00"/>
            </a:solidFill>
            <a:miter lim="400000"/>
            <a:headEnd type="triangle"/>
          </a:ln>
        </p:spPr>
        <p:txBody>
          <a:bodyPr lIns="0" tIns="0" rIns="0" bIns="0"/>
          <a:lstStyle/>
          <a:p>
            <a:pPr/>
          </a:p>
        </p:txBody>
      </p:sp>
      <p:pic>
        <p:nvPicPr>
          <p:cNvPr id="635" name="11949839031316979841alcatel_oxo_nicolas_cle_.svg.med.png" descr="11949839031316979841alcatel_oxo_nicolas_cle_.svg.med.png"/>
          <p:cNvPicPr>
            <a:picLocks noChangeAspect="1"/>
          </p:cNvPicPr>
          <p:nvPr/>
        </p:nvPicPr>
        <p:blipFill>
          <a:blip r:embed="rId4">
            <a:extLst/>
          </a:blip>
          <a:stretch>
            <a:fillRect/>
          </a:stretch>
        </p:blipFill>
        <p:spPr>
          <a:xfrm>
            <a:off x="3441700" y="6350000"/>
            <a:ext cx="2540000" cy="1295400"/>
          </a:xfrm>
          <a:prstGeom prst="rect">
            <a:avLst/>
          </a:prstGeom>
          <a:ln w="12700">
            <a:miter lim="400000"/>
          </a:ln>
        </p:spPr>
      </p:pic>
      <p:sp>
        <p:nvSpPr>
          <p:cNvPr id="636" name="Line"/>
          <p:cNvSpPr/>
          <p:nvPr/>
        </p:nvSpPr>
        <p:spPr>
          <a:xfrm flipH="1" flipV="1">
            <a:off x="3989593" y="5046347"/>
            <a:ext cx="727882" cy="1175808"/>
          </a:xfrm>
          <a:prstGeom prst="line">
            <a:avLst/>
          </a:prstGeom>
          <a:ln w="76200">
            <a:solidFill>
              <a:srgbClr val="0433FF"/>
            </a:solidFill>
            <a:miter lim="400000"/>
            <a:headEnd type="triangle"/>
          </a:ln>
        </p:spPr>
        <p:txBody>
          <a:bodyPr lIns="0" tIns="0" rIns="0" bIns="0"/>
          <a:lstStyle/>
          <a:p>
            <a:pPr/>
          </a:p>
        </p:txBody>
      </p:sp>
      <p:sp>
        <p:nvSpPr>
          <p:cNvPr id="637" name="Line"/>
          <p:cNvSpPr/>
          <p:nvPr/>
        </p:nvSpPr>
        <p:spPr>
          <a:xfrm flipV="1">
            <a:off x="1992587" y="5065010"/>
            <a:ext cx="746546" cy="1157145"/>
          </a:xfrm>
          <a:prstGeom prst="line">
            <a:avLst/>
          </a:prstGeom>
          <a:ln w="76200">
            <a:solidFill>
              <a:srgbClr val="0433FF"/>
            </a:solidFill>
            <a:miter lim="400000"/>
            <a:headEnd type="triangle"/>
          </a:ln>
        </p:spPr>
        <p:txBody>
          <a:bodyPr lIns="0" tIns="0" rIns="0" bIns="0"/>
          <a:lstStyle/>
          <a:p>
            <a:pPr/>
          </a:p>
        </p:txBody>
      </p:sp>
      <p:sp>
        <p:nvSpPr>
          <p:cNvPr id="638" name="100’s of servers"/>
          <p:cNvSpPr txBox="1"/>
          <p:nvPr/>
        </p:nvSpPr>
        <p:spPr>
          <a:xfrm>
            <a:off x="1479736" y="7734300"/>
            <a:ext cx="3016895"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100’s of servers</a:t>
            </a:r>
          </a:p>
        </p:txBody>
      </p:sp>
      <p:sp>
        <p:nvSpPr>
          <p:cNvPr id="639" name="67.149.*.*"/>
          <p:cNvSpPr txBox="1"/>
          <p:nvPr/>
        </p:nvSpPr>
        <p:spPr>
          <a:xfrm>
            <a:off x="6717531" y="4584700"/>
            <a:ext cx="1939305" cy="622300"/>
          </a:xfrm>
          <a:prstGeom prst="rect">
            <a:avLst/>
          </a:prstGeom>
          <a:solidFill>
            <a:srgbClr val="42424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67.149</a:t>
            </a:r>
            <a:r>
              <a:t>.*.*</a:t>
            </a:r>
          </a:p>
        </p:txBody>
      </p:sp>
      <p:sp>
        <p:nvSpPr>
          <p:cNvPr id="640" name="Thousands of…"/>
          <p:cNvSpPr txBox="1"/>
          <p:nvPr/>
        </p:nvSpPr>
        <p:spPr>
          <a:xfrm>
            <a:off x="6723124" y="476250"/>
            <a:ext cx="4826001" cy="218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46100">
              <a:defRPr sz="3600">
                <a:solidFill>
                  <a:srgbClr val="FFFFFF"/>
                </a:solidFill>
                <a:latin typeface="+mn-lt"/>
                <a:ea typeface="+mn-ea"/>
                <a:cs typeface="+mn-cs"/>
                <a:sym typeface="Gill Sans"/>
              </a:defRPr>
            </a:pPr>
            <a:r>
              <a:t>Thousands of</a:t>
            </a:r>
          </a:p>
          <a:p>
            <a:pPr algn="ctr" defTabSz="546100">
              <a:defRPr sz="3600">
                <a:solidFill>
                  <a:srgbClr val="FFFFFF"/>
                </a:solidFill>
                <a:latin typeface="+mn-lt"/>
                <a:ea typeface="+mn-ea"/>
                <a:cs typeface="+mn-cs"/>
                <a:sym typeface="Gill Sans"/>
              </a:defRPr>
            </a:pPr>
            <a:r>
              <a:t>network connections.</a:t>
            </a:r>
          </a:p>
          <a:p>
            <a:pPr algn="ctr" defTabSz="546100">
              <a:defRPr sz="3600">
                <a:solidFill>
                  <a:srgbClr val="FFFFFF"/>
                </a:solidFill>
                <a:latin typeface="+mn-lt"/>
                <a:ea typeface="+mn-ea"/>
                <a:cs typeface="+mn-cs"/>
                <a:sym typeface="Gill Sans"/>
              </a:defRPr>
            </a:pPr>
            <a:r>
              <a:t>Billions of bytes of data per seconds.</a:t>
            </a:r>
          </a:p>
        </p:txBody>
      </p:sp>
      <p:sp>
        <p:nvSpPr>
          <p:cNvPr id="641" name="One “area code” to keep track of inside the Internet."/>
          <p:cNvSpPr txBox="1"/>
          <p:nvPr/>
        </p:nvSpPr>
        <p:spPr>
          <a:xfrm>
            <a:off x="7078724" y="6578600"/>
            <a:ext cx="4826001" cy="166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One “area code” to keep track of inside the Internet.</a:t>
            </a:r>
          </a:p>
        </p:txBody>
      </p:sp>
      <p:sp>
        <p:nvSpPr>
          <p:cNvPr id="642" name="Clipart: http://www.clker.com/search/networksym/1"/>
          <p:cNvSpPr txBox="1"/>
          <p:nvPr/>
        </p:nvSpPr>
        <p:spPr>
          <a:xfrm>
            <a:off x="9039733" y="8509000"/>
            <a:ext cx="71882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2500">
                <a:solidFill>
                  <a:srgbClr val="FFFFFF"/>
                </a:solidFill>
                <a:latin typeface="+mn-lt"/>
                <a:ea typeface="+mn-ea"/>
                <a:cs typeface="+mn-cs"/>
                <a:sym typeface="Gill Sans"/>
              </a:defRPr>
            </a:lvl1pPr>
          </a:lstStyle>
          <a:p>
            <a:pPr/>
            <a:r>
              <a:t>Clipart: http://www.clker.com/search/networksym/1</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6" name="Group"/>
          <p:cNvGrpSpPr/>
          <p:nvPr/>
        </p:nvGrpSpPr>
        <p:grpSpPr>
          <a:xfrm>
            <a:off x="11239500" y="5163151"/>
            <a:ext cx="1981200" cy="2127188"/>
            <a:chOff x="0" y="0"/>
            <a:chExt cx="1981199" cy="2127186"/>
          </a:xfrm>
        </p:grpSpPr>
        <p:sp>
          <p:nvSpPr>
            <p:cNvPr id="644" name="Rectangle"/>
            <p:cNvSpPr/>
            <p:nvPr/>
          </p:nvSpPr>
          <p:spPr>
            <a:xfrm>
              <a:off x="0" y="0"/>
              <a:ext cx="1981200" cy="2064618"/>
            </a:xfrm>
            <a:prstGeom prst="rect">
              <a:avLst/>
            </a:prstGeom>
            <a:blipFill rotWithShape="1">
              <a:blip r:embed="rId3"/>
              <a:srcRect l="0" t="0" r="0" b="0"/>
              <a:tile tx="0" ty="0" sx="100000" sy="100000" flip="none" algn="tl"/>
            </a:blipFill>
            <a:ln w="25400" cap="flat">
              <a:noFill/>
              <a:miter lim="400000"/>
            </a:ln>
            <a:effectLst/>
          </p:spPr>
          <p:txBody>
            <a:bodyPr wrap="square" lIns="50800" tIns="50800" rIns="50800" bIns="50800" numCol="1" anchor="ctr">
              <a:noAutofit/>
            </a:bodyP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645" name="1194983791867471366access_point_nicolas_cle_.svg.med.png" descr="1194983791867471366access_point_nicolas_cle_.svg.med.png"/>
            <p:cNvPicPr>
              <a:picLocks noChangeAspect="1"/>
            </p:cNvPicPr>
            <p:nvPr/>
          </p:nvPicPr>
          <p:blipFill>
            <a:blip r:embed="rId4">
              <a:extLst/>
            </a:blip>
            <a:stretch>
              <a:fillRect/>
            </a:stretch>
          </p:blipFill>
          <p:spPr>
            <a:xfrm>
              <a:off x="6951" y="55612"/>
              <a:ext cx="1918642" cy="2071575"/>
            </a:xfrm>
            <a:prstGeom prst="rect">
              <a:avLst/>
            </a:prstGeom>
            <a:ln w="12700" cap="flat">
              <a:noFill/>
              <a:miter lim="400000"/>
            </a:ln>
            <a:effectLst/>
          </p:spPr>
        </p:pic>
      </p:grpSp>
      <p:sp>
        <p:nvSpPr>
          <p:cNvPr id="647" name="Hello?"/>
          <p:cNvSpPr/>
          <p:nvPr/>
        </p:nvSpPr>
        <p:spPr>
          <a:xfrm>
            <a:off x="1396206" y="1282700"/>
            <a:ext cx="5207794" cy="4195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19" y="0"/>
                </a:moveTo>
                <a:cubicBezTo>
                  <a:pt x="11665" y="0"/>
                  <a:pt x="10486" y="1464"/>
                  <a:pt x="10486" y="3269"/>
                </a:cubicBezTo>
                <a:lnTo>
                  <a:pt x="10486" y="3727"/>
                </a:lnTo>
                <a:cubicBezTo>
                  <a:pt x="10486" y="5187"/>
                  <a:pt x="11262" y="6409"/>
                  <a:pt x="12326" y="6829"/>
                </a:cubicBezTo>
                <a:lnTo>
                  <a:pt x="0" y="21600"/>
                </a:lnTo>
                <a:lnTo>
                  <a:pt x="13751" y="6996"/>
                </a:lnTo>
                <a:lnTo>
                  <a:pt x="18966" y="6996"/>
                </a:lnTo>
                <a:cubicBezTo>
                  <a:pt x="20421" y="6996"/>
                  <a:pt x="21600" y="5533"/>
                  <a:pt x="21600" y="3727"/>
                </a:cubicBezTo>
                <a:lnTo>
                  <a:pt x="21600" y="3269"/>
                </a:lnTo>
                <a:cubicBezTo>
                  <a:pt x="21600" y="1464"/>
                  <a:pt x="20421" y="0"/>
                  <a:pt x="18966" y="0"/>
                </a:cubicBezTo>
                <a:lnTo>
                  <a:pt x="13119" y="0"/>
                </a:lnTo>
                <a:close/>
              </a:path>
            </a:pathLst>
          </a:custGeom>
          <a:solidFill>
            <a:srgbClr val="00F9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40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Hello?</a:t>
            </a:r>
          </a:p>
        </p:txBody>
      </p:sp>
      <p:sp>
        <p:nvSpPr>
          <p:cNvPr id="648" name="DHCP = Dynamic Host Configuration Protocol"/>
          <p:cNvSpPr txBox="1"/>
          <p:nvPr/>
        </p:nvSpPr>
        <p:spPr>
          <a:xfrm>
            <a:off x="1153033" y="317500"/>
            <a:ext cx="114173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40FF"/>
                </a:solidFill>
                <a:latin typeface="+mn-lt"/>
                <a:ea typeface="+mn-ea"/>
                <a:cs typeface="+mn-cs"/>
                <a:sym typeface="Gill Sans"/>
              </a:defRPr>
            </a:lvl1pPr>
          </a:lstStyle>
          <a:p>
            <a:pPr/>
            <a:r>
              <a:t>DHCP = Dynamic Host Configuration Protocol</a:t>
            </a:r>
          </a:p>
        </p:txBody>
      </p:sp>
      <p:sp>
        <p:nvSpPr>
          <p:cNvPr id="649" name="141.26.14.1"/>
          <p:cNvSpPr txBox="1"/>
          <p:nvPr/>
        </p:nvSpPr>
        <p:spPr>
          <a:xfrm>
            <a:off x="8838579" y="4851400"/>
            <a:ext cx="2243809"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141.26.14.1</a:t>
            </a:r>
          </a:p>
        </p:txBody>
      </p:sp>
      <p:sp>
        <p:nvSpPr>
          <p:cNvPr id="650" name="Here I am"/>
          <p:cNvSpPr/>
          <p:nvPr/>
        </p:nvSpPr>
        <p:spPr>
          <a:xfrm>
            <a:off x="7366000" y="2286000"/>
            <a:ext cx="4793060" cy="2827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62" y="0"/>
                </a:moveTo>
                <a:cubicBezTo>
                  <a:pt x="1281" y="0"/>
                  <a:pt x="0" y="2172"/>
                  <a:pt x="0" y="4851"/>
                </a:cubicBezTo>
                <a:lnTo>
                  <a:pt x="0" y="5530"/>
                </a:lnTo>
                <a:cubicBezTo>
                  <a:pt x="0" y="8210"/>
                  <a:pt x="1281" y="10382"/>
                  <a:pt x="2862" y="10382"/>
                </a:cubicBezTo>
                <a:lnTo>
                  <a:pt x="9214" y="10382"/>
                </a:lnTo>
                <a:cubicBezTo>
                  <a:pt x="9398" y="10382"/>
                  <a:pt x="9577" y="10350"/>
                  <a:pt x="9751" y="10294"/>
                </a:cubicBezTo>
                <a:lnTo>
                  <a:pt x="21600" y="21600"/>
                </a:lnTo>
                <a:lnTo>
                  <a:pt x="10996" y="9299"/>
                </a:lnTo>
                <a:cubicBezTo>
                  <a:pt x="11649" y="8410"/>
                  <a:pt x="12076" y="7061"/>
                  <a:pt x="12076" y="5530"/>
                </a:cubicBezTo>
                <a:lnTo>
                  <a:pt x="12076" y="4851"/>
                </a:lnTo>
                <a:cubicBezTo>
                  <a:pt x="12076" y="2172"/>
                  <a:pt x="10795" y="0"/>
                  <a:pt x="9214" y="0"/>
                </a:cubicBezTo>
                <a:lnTo>
                  <a:pt x="2862" y="0"/>
                </a:lnTo>
                <a:close/>
              </a:path>
            </a:pathLst>
          </a:custGeom>
          <a:solidFill>
            <a:srgbClr val="FFFB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40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Here I am</a:t>
            </a:r>
          </a:p>
        </p:txBody>
      </p:sp>
      <p:sp>
        <p:nvSpPr>
          <p:cNvPr id="651" name="What IP Address can I use?"/>
          <p:cNvSpPr/>
          <p:nvPr/>
        </p:nvSpPr>
        <p:spPr>
          <a:xfrm>
            <a:off x="2594371" y="3911600"/>
            <a:ext cx="4670029" cy="1892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50" y="0"/>
                </a:moveTo>
                <a:cubicBezTo>
                  <a:pt x="5528" y="0"/>
                  <a:pt x="4213" y="3245"/>
                  <a:pt x="4213" y="7248"/>
                </a:cubicBezTo>
                <a:lnTo>
                  <a:pt x="4213" y="11443"/>
                </a:lnTo>
                <a:lnTo>
                  <a:pt x="0" y="13948"/>
                </a:lnTo>
                <a:lnTo>
                  <a:pt x="4213" y="14361"/>
                </a:lnTo>
                <a:cubicBezTo>
                  <a:pt x="4215" y="18360"/>
                  <a:pt x="5529" y="21600"/>
                  <a:pt x="7150" y="21600"/>
                </a:cubicBezTo>
                <a:lnTo>
                  <a:pt x="18663" y="21600"/>
                </a:lnTo>
                <a:cubicBezTo>
                  <a:pt x="20285" y="21600"/>
                  <a:pt x="21600" y="18355"/>
                  <a:pt x="21600" y="14352"/>
                </a:cubicBezTo>
                <a:lnTo>
                  <a:pt x="21600" y="7248"/>
                </a:lnTo>
                <a:cubicBezTo>
                  <a:pt x="21600" y="3245"/>
                  <a:pt x="20285" y="0"/>
                  <a:pt x="18663" y="0"/>
                </a:cubicBezTo>
                <a:lnTo>
                  <a:pt x="7150" y="0"/>
                </a:lnTo>
                <a:close/>
              </a:path>
            </a:pathLst>
          </a:custGeom>
          <a:solidFill>
            <a:srgbClr val="00F9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40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What IP Address can I use?</a:t>
            </a:r>
          </a:p>
        </p:txBody>
      </p:sp>
      <p:sp>
        <p:nvSpPr>
          <p:cNvPr id="652" name="Use 141.26.14.7"/>
          <p:cNvSpPr/>
          <p:nvPr/>
        </p:nvSpPr>
        <p:spPr>
          <a:xfrm>
            <a:off x="6108700" y="6146800"/>
            <a:ext cx="5058966" cy="1892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11" y="0"/>
                </a:moveTo>
                <a:cubicBezTo>
                  <a:pt x="1214" y="0"/>
                  <a:pt x="0" y="3245"/>
                  <a:pt x="0" y="7248"/>
                </a:cubicBezTo>
                <a:lnTo>
                  <a:pt x="0" y="14352"/>
                </a:lnTo>
                <a:cubicBezTo>
                  <a:pt x="0" y="18355"/>
                  <a:pt x="1214" y="21600"/>
                  <a:pt x="2711" y="21600"/>
                </a:cubicBezTo>
                <a:lnTo>
                  <a:pt x="13339" y="21600"/>
                </a:lnTo>
                <a:cubicBezTo>
                  <a:pt x="14837" y="21600"/>
                  <a:pt x="16050" y="18355"/>
                  <a:pt x="16050" y="14352"/>
                </a:cubicBezTo>
                <a:lnTo>
                  <a:pt x="16050" y="8689"/>
                </a:lnTo>
                <a:lnTo>
                  <a:pt x="21600" y="4698"/>
                </a:lnTo>
                <a:lnTo>
                  <a:pt x="15991" y="5758"/>
                </a:lnTo>
                <a:cubicBezTo>
                  <a:pt x="15734" y="2471"/>
                  <a:pt x="14645" y="0"/>
                  <a:pt x="13339" y="0"/>
                </a:cubicBezTo>
                <a:lnTo>
                  <a:pt x="2711" y="0"/>
                </a:lnTo>
                <a:close/>
              </a:path>
            </a:pathLst>
          </a:custGeom>
          <a:solidFill>
            <a:srgbClr val="FFFB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40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Use 141.26.14.7</a:t>
            </a:r>
          </a:p>
        </p:txBody>
      </p:sp>
      <p:grpSp>
        <p:nvGrpSpPr>
          <p:cNvPr id="669" name="Group"/>
          <p:cNvGrpSpPr/>
          <p:nvPr/>
        </p:nvGrpSpPr>
        <p:grpSpPr>
          <a:xfrm>
            <a:off x="490537" y="4613009"/>
            <a:ext cx="2349501" cy="1689791"/>
            <a:chOff x="0" y="0"/>
            <a:chExt cx="2349499" cy="1689789"/>
          </a:xfrm>
        </p:grpSpPr>
        <p:grpSp>
          <p:nvGrpSpPr>
            <p:cNvPr id="667" name="Group"/>
            <p:cNvGrpSpPr/>
            <p:nvPr/>
          </p:nvGrpSpPr>
          <p:grpSpPr>
            <a:xfrm>
              <a:off x="0" y="-1"/>
              <a:ext cx="2349500" cy="1689791"/>
              <a:chOff x="0" y="0"/>
              <a:chExt cx="2349499" cy="1689789"/>
            </a:xfrm>
          </p:grpSpPr>
          <p:grpSp>
            <p:nvGrpSpPr>
              <p:cNvPr id="665" name="Group"/>
              <p:cNvGrpSpPr/>
              <p:nvPr/>
            </p:nvGrpSpPr>
            <p:grpSpPr>
              <a:xfrm>
                <a:off x="0" y="-1"/>
                <a:ext cx="2349500" cy="1689791"/>
                <a:chOff x="0" y="0"/>
                <a:chExt cx="2349499" cy="1689789"/>
              </a:xfrm>
            </p:grpSpPr>
            <p:grpSp>
              <p:nvGrpSpPr>
                <p:cNvPr id="655" name="Group"/>
                <p:cNvGrpSpPr/>
                <p:nvPr/>
              </p:nvGrpSpPr>
              <p:grpSpPr>
                <a:xfrm>
                  <a:off x="321258" y="0"/>
                  <a:ext cx="1711779" cy="1079369"/>
                  <a:chOff x="0" y="0"/>
                  <a:chExt cx="1711778" cy="1079368"/>
                </a:xfrm>
              </p:grpSpPr>
              <p:sp>
                <p:nvSpPr>
                  <p:cNvPr id="653" name="Rectangle"/>
                  <p:cNvSpPr/>
                  <p:nvPr/>
                </p:nvSpPr>
                <p:spPr>
                  <a:xfrm>
                    <a:off x="0" y="0"/>
                    <a:ext cx="1711779" cy="1079369"/>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54" name="Rounded Rectangle"/>
                  <p:cNvSpPr/>
                  <p:nvPr/>
                </p:nvSpPr>
                <p:spPr>
                  <a:xfrm>
                    <a:off x="136654" y="96933"/>
                    <a:ext cx="1436073" cy="888122"/>
                  </a:xfrm>
                  <a:prstGeom prst="roundRect">
                    <a:avLst>
                      <a:gd name="adj" fmla="val 7572"/>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662" name="Group"/>
                <p:cNvGrpSpPr/>
                <p:nvPr/>
              </p:nvGrpSpPr>
              <p:grpSpPr>
                <a:xfrm>
                  <a:off x="0" y="1406846"/>
                  <a:ext cx="2349500" cy="282944"/>
                  <a:chOff x="0" y="0"/>
                  <a:chExt cx="2349499" cy="282943"/>
                </a:xfrm>
              </p:grpSpPr>
              <p:sp>
                <p:nvSpPr>
                  <p:cNvPr id="656" name="Line"/>
                  <p:cNvSpPr/>
                  <p:nvPr/>
                </p:nvSpPr>
                <p:spPr>
                  <a:xfrm flipH="1">
                    <a:off x="0" y="0"/>
                    <a:ext cx="311669" cy="220065"/>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57" name="Line"/>
                  <p:cNvSpPr/>
                  <p:nvPr/>
                </p:nvSpPr>
                <p:spPr>
                  <a:xfrm>
                    <a:off x="0" y="220065"/>
                    <a:ext cx="2347101" cy="2623"/>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58" name="Line"/>
                  <p:cNvSpPr/>
                  <p:nvPr/>
                </p:nvSpPr>
                <p:spPr>
                  <a:xfrm>
                    <a:off x="0" y="280321"/>
                    <a:ext cx="2347101" cy="2623"/>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59" name="Line"/>
                  <p:cNvSpPr/>
                  <p:nvPr/>
                </p:nvSpPr>
                <p:spPr>
                  <a:xfrm>
                    <a:off x="0" y="220065"/>
                    <a:ext cx="2398" cy="6025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60" name="Line"/>
                  <p:cNvSpPr/>
                  <p:nvPr/>
                </p:nvSpPr>
                <p:spPr>
                  <a:xfrm>
                    <a:off x="2042626" y="0"/>
                    <a:ext cx="304477" cy="220066"/>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61" name="Line"/>
                  <p:cNvSpPr/>
                  <p:nvPr/>
                </p:nvSpPr>
                <p:spPr>
                  <a:xfrm>
                    <a:off x="2347102" y="220065"/>
                    <a:ext cx="2398" cy="60257"/>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663" name="Rectangle"/>
                <p:cNvSpPr/>
                <p:nvPr/>
              </p:nvSpPr>
              <p:spPr>
                <a:xfrm>
                  <a:off x="326053" y="1113426"/>
                  <a:ext cx="1709382" cy="277702"/>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64" name="Line"/>
                <p:cNvSpPr/>
                <p:nvPr/>
              </p:nvSpPr>
              <p:spPr>
                <a:xfrm>
                  <a:off x="1608688" y="1252276"/>
                  <a:ext cx="340438" cy="2620"/>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666" name="Rectangle"/>
              <p:cNvSpPr/>
              <p:nvPr/>
            </p:nvSpPr>
            <p:spPr>
              <a:xfrm flipH="1" rot="10800000">
                <a:off x="433938" y="1202499"/>
                <a:ext cx="184604" cy="28820"/>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668" name="Snapshot 2008-09-30 11-49-33.jpg" descr="Snapshot 2008-09-30 11-49-33.jpg"/>
            <p:cNvPicPr>
              <a:picLocks noChangeAspect="1"/>
            </p:cNvPicPr>
            <p:nvPr/>
          </p:nvPicPr>
          <p:blipFill>
            <a:blip r:embed="rId5">
              <a:extLst/>
            </a:blip>
            <a:stretch>
              <a:fillRect/>
            </a:stretch>
          </p:blipFill>
          <p:spPr>
            <a:xfrm>
              <a:off x="623543" y="144673"/>
              <a:ext cx="1099522" cy="787991"/>
            </a:xfrm>
            <a:prstGeom prst="rect">
              <a:avLst/>
            </a:prstGeom>
            <a:ln w="12700" cap="flat">
              <a:noFill/>
              <a:miter lim="400000"/>
            </a:ln>
            <a:effectLst/>
          </p:spPr>
        </p:pic>
      </p:grpSp>
      <p:sp>
        <p:nvSpPr>
          <p:cNvPr id="670" name="Line"/>
          <p:cNvSpPr/>
          <p:nvPr/>
        </p:nvSpPr>
        <p:spPr>
          <a:xfrm flipH="1">
            <a:off x="13160810" y="6309036"/>
            <a:ext cx="2138083" cy="18677"/>
          </a:xfrm>
          <a:prstGeom prst="line">
            <a:avLst/>
          </a:prstGeom>
          <a:ln w="76200">
            <a:solidFill>
              <a:srgbClr val="FFFB00"/>
            </a:solidFill>
            <a:miter lim="400000"/>
            <a:headEnd type="triangle"/>
            <a:tailEnd type="triangle"/>
          </a:ln>
        </p:spPr>
        <p:txBody>
          <a:bodyPr lIns="0" tIns="0" rIns="0" bIns="0"/>
          <a:lstStyle/>
          <a:p>
            <a:pPr/>
          </a:p>
        </p:txBody>
      </p:sp>
      <p:pic>
        <p:nvPicPr>
          <p:cNvPr id="671" name="1194983899606690431network_could_nicolas_cl_.svg.med.png" descr="1194983899606690431network_could_nicolas_cl_.svg.med.png"/>
          <p:cNvPicPr>
            <a:picLocks noChangeAspect="1"/>
          </p:cNvPicPr>
          <p:nvPr/>
        </p:nvPicPr>
        <p:blipFill>
          <a:blip r:embed="rId6">
            <a:extLst/>
          </a:blip>
          <a:stretch>
            <a:fillRect/>
          </a:stretch>
        </p:blipFill>
        <p:spPr>
          <a:xfrm>
            <a:off x="14015484" y="5200184"/>
            <a:ext cx="2735815" cy="2070101"/>
          </a:xfrm>
          <a:prstGeom prst="rect">
            <a:avLst/>
          </a:prstGeom>
          <a:ln w="12700">
            <a:miter lim="400000"/>
          </a:ln>
        </p:spPr>
      </p:pic>
      <p:sp>
        <p:nvSpPr>
          <p:cNvPr id="672" name="141.26.14.1-100"/>
          <p:cNvSpPr txBox="1"/>
          <p:nvPr/>
        </p:nvSpPr>
        <p:spPr>
          <a:xfrm>
            <a:off x="12918206" y="3911600"/>
            <a:ext cx="3077395"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40FF"/>
                </a:solidFill>
                <a:latin typeface="+mn-lt"/>
                <a:ea typeface="+mn-ea"/>
                <a:cs typeface="+mn-cs"/>
                <a:sym typeface="Gill Sans"/>
              </a:defRPr>
            </a:lvl1pPr>
          </a:lstStyle>
          <a:p>
            <a:pPr/>
            <a:r>
              <a:t>141.26.14.1-100</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Non-Routable Addresses"/>
          <p:cNvSpPr txBox="1"/>
          <p:nvPr>
            <p:ph type="title"/>
          </p:nvPr>
        </p:nvSpPr>
        <p:spPr>
          <a:prstGeom prst="rect">
            <a:avLst/>
          </a:prstGeom>
        </p:spPr>
        <p:txBody>
          <a:bodyPr/>
          <a:lstStyle>
            <a:lvl1pPr>
              <a:defRPr>
                <a:solidFill>
                  <a:srgbClr val="00F900"/>
                </a:solidFill>
              </a:defRPr>
            </a:lvl1pPr>
          </a:lstStyle>
          <a:p>
            <a:pPr/>
            <a:r>
              <a:t>Non-Routable Addresses	</a:t>
            </a:r>
          </a:p>
        </p:txBody>
      </p:sp>
      <p:sp>
        <p:nvSpPr>
          <p:cNvPr id="677" name="A typical home router does Network Address Translation (NAT)…"/>
          <p:cNvSpPr txBox="1"/>
          <p:nvPr>
            <p:ph type="body" idx="1"/>
          </p:nvPr>
        </p:nvSpPr>
        <p:spPr>
          <a:prstGeom prst="rect">
            <a:avLst/>
          </a:prstGeom>
        </p:spPr>
        <p:txBody>
          <a:bodyPr/>
          <a:lstStyle/>
          <a:p>
            <a:pPr/>
            <a:r>
              <a:t>A typical home router does Network Address Translation (NAT)</a:t>
            </a:r>
          </a:p>
          <a:p>
            <a:pPr/>
            <a:r>
              <a:t>Your ISP gives your home router a real global routable address</a:t>
            </a:r>
          </a:p>
          <a:p>
            <a:pPr/>
            <a:r>
              <a:t>Your router gives out local addresses in a special range (192.168.*.*)</a:t>
            </a:r>
          </a:p>
          <a:p>
            <a:pPr/>
            <a:r>
              <a:t>The router maps remote addresses for each connection you make from within your home network</a:t>
            </a:r>
          </a:p>
        </p:txBody>
      </p:sp>
      <p:sp>
        <p:nvSpPr>
          <p:cNvPr id="678" name="http://en.wikipedia.org/wiki/Network_address_translation"/>
          <p:cNvSpPr txBox="1"/>
          <p:nvPr/>
        </p:nvSpPr>
        <p:spPr>
          <a:xfrm>
            <a:off x="2717800" y="8369300"/>
            <a:ext cx="10804699"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B00"/>
                </a:solidFill>
                <a:latin typeface="+mn-lt"/>
                <a:ea typeface="+mn-ea"/>
                <a:cs typeface="+mn-cs"/>
                <a:sym typeface="Gill Sans"/>
              </a:defRPr>
            </a:lvl1pPr>
          </a:lstStyle>
          <a:p>
            <a:pPr/>
            <a:r>
              <a:t>http://en.wikipedia.org/wiki/Network_address_translation</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Rectangle"/>
          <p:cNvSpPr/>
          <p:nvPr/>
        </p:nvSpPr>
        <p:spPr>
          <a:xfrm>
            <a:off x="8521700" y="540351"/>
            <a:ext cx="1981200" cy="2064618"/>
          </a:xfrm>
          <a:prstGeom prst="rect">
            <a:avLst/>
          </a:prstGeom>
          <a:blipFill>
            <a:blip r:embed="rId3"/>
          </a:blipFill>
          <a:ln w="25400">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681" name="1194983791867471366access_point_nicolas_cle_.svg.med.png" descr="1194983791867471366access_point_nicolas_cle_.svg.med.png"/>
          <p:cNvPicPr>
            <a:picLocks noChangeAspect="1"/>
          </p:cNvPicPr>
          <p:nvPr/>
        </p:nvPicPr>
        <p:blipFill>
          <a:blip r:embed="rId4">
            <a:extLst/>
          </a:blip>
          <a:stretch>
            <a:fillRect/>
          </a:stretch>
        </p:blipFill>
        <p:spPr>
          <a:xfrm>
            <a:off x="8528651" y="595964"/>
            <a:ext cx="1918642" cy="2071575"/>
          </a:xfrm>
          <a:prstGeom prst="rect">
            <a:avLst/>
          </a:prstGeom>
          <a:ln w="12700">
            <a:miter lim="400000"/>
          </a:ln>
        </p:spPr>
      </p:pic>
      <p:sp>
        <p:nvSpPr>
          <p:cNvPr id="682" name="NAT = Network Address Translation"/>
          <p:cNvSpPr txBox="1"/>
          <p:nvPr/>
        </p:nvSpPr>
        <p:spPr>
          <a:xfrm>
            <a:off x="264033" y="8420100"/>
            <a:ext cx="80010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40FF"/>
                </a:solidFill>
                <a:latin typeface="+mn-lt"/>
                <a:ea typeface="+mn-ea"/>
                <a:cs typeface="+mn-cs"/>
                <a:sym typeface="Gill Sans"/>
              </a:defRPr>
            </a:lvl1pPr>
          </a:lstStyle>
          <a:p>
            <a:pPr/>
            <a:r>
              <a:t>NAT = Network Address Translation</a:t>
            </a:r>
          </a:p>
        </p:txBody>
      </p:sp>
      <p:sp>
        <p:nvSpPr>
          <p:cNvPr id="683" name="192.168.0.1"/>
          <p:cNvSpPr txBox="1"/>
          <p:nvPr/>
        </p:nvSpPr>
        <p:spPr>
          <a:xfrm>
            <a:off x="6108079" y="2006600"/>
            <a:ext cx="2243809"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192.168.0.1</a:t>
            </a:r>
          </a:p>
        </p:txBody>
      </p:sp>
      <p:grpSp>
        <p:nvGrpSpPr>
          <p:cNvPr id="700" name="Group"/>
          <p:cNvGrpSpPr/>
          <p:nvPr/>
        </p:nvGrpSpPr>
        <p:grpSpPr>
          <a:xfrm>
            <a:off x="719137" y="764909"/>
            <a:ext cx="2349501" cy="1689791"/>
            <a:chOff x="0" y="0"/>
            <a:chExt cx="2349499" cy="1689789"/>
          </a:xfrm>
        </p:grpSpPr>
        <p:grpSp>
          <p:nvGrpSpPr>
            <p:cNvPr id="698" name="Group"/>
            <p:cNvGrpSpPr/>
            <p:nvPr/>
          </p:nvGrpSpPr>
          <p:grpSpPr>
            <a:xfrm>
              <a:off x="0" y="-1"/>
              <a:ext cx="2349500" cy="1689791"/>
              <a:chOff x="0" y="0"/>
              <a:chExt cx="2349499" cy="1689789"/>
            </a:xfrm>
          </p:grpSpPr>
          <p:grpSp>
            <p:nvGrpSpPr>
              <p:cNvPr id="696" name="Group"/>
              <p:cNvGrpSpPr/>
              <p:nvPr/>
            </p:nvGrpSpPr>
            <p:grpSpPr>
              <a:xfrm>
                <a:off x="0" y="-1"/>
                <a:ext cx="2349500" cy="1689791"/>
                <a:chOff x="0" y="0"/>
                <a:chExt cx="2349499" cy="1689789"/>
              </a:xfrm>
            </p:grpSpPr>
            <p:grpSp>
              <p:nvGrpSpPr>
                <p:cNvPr id="686" name="Group"/>
                <p:cNvGrpSpPr/>
                <p:nvPr/>
              </p:nvGrpSpPr>
              <p:grpSpPr>
                <a:xfrm>
                  <a:off x="321258" y="0"/>
                  <a:ext cx="1711779" cy="1079369"/>
                  <a:chOff x="0" y="0"/>
                  <a:chExt cx="1711778" cy="1079368"/>
                </a:xfrm>
              </p:grpSpPr>
              <p:sp>
                <p:nvSpPr>
                  <p:cNvPr id="684" name="Rectangle"/>
                  <p:cNvSpPr/>
                  <p:nvPr/>
                </p:nvSpPr>
                <p:spPr>
                  <a:xfrm>
                    <a:off x="0" y="0"/>
                    <a:ext cx="1711779" cy="1079369"/>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85" name="Rounded Rectangle"/>
                  <p:cNvSpPr/>
                  <p:nvPr/>
                </p:nvSpPr>
                <p:spPr>
                  <a:xfrm>
                    <a:off x="136654" y="96933"/>
                    <a:ext cx="1436073" cy="888122"/>
                  </a:xfrm>
                  <a:prstGeom prst="roundRect">
                    <a:avLst>
                      <a:gd name="adj" fmla="val 7572"/>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693" name="Group"/>
                <p:cNvGrpSpPr/>
                <p:nvPr/>
              </p:nvGrpSpPr>
              <p:grpSpPr>
                <a:xfrm>
                  <a:off x="0" y="1406846"/>
                  <a:ext cx="2349500" cy="282944"/>
                  <a:chOff x="0" y="0"/>
                  <a:chExt cx="2349499" cy="282943"/>
                </a:xfrm>
              </p:grpSpPr>
              <p:sp>
                <p:nvSpPr>
                  <p:cNvPr id="687" name="Line"/>
                  <p:cNvSpPr/>
                  <p:nvPr/>
                </p:nvSpPr>
                <p:spPr>
                  <a:xfrm flipH="1">
                    <a:off x="0" y="0"/>
                    <a:ext cx="311669" cy="220065"/>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88" name="Line"/>
                  <p:cNvSpPr/>
                  <p:nvPr/>
                </p:nvSpPr>
                <p:spPr>
                  <a:xfrm>
                    <a:off x="0" y="220065"/>
                    <a:ext cx="2347101" cy="2623"/>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89" name="Line"/>
                  <p:cNvSpPr/>
                  <p:nvPr/>
                </p:nvSpPr>
                <p:spPr>
                  <a:xfrm>
                    <a:off x="0" y="280321"/>
                    <a:ext cx="2347101" cy="2623"/>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90" name="Line"/>
                  <p:cNvSpPr/>
                  <p:nvPr/>
                </p:nvSpPr>
                <p:spPr>
                  <a:xfrm>
                    <a:off x="0" y="220065"/>
                    <a:ext cx="2398" cy="6025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91" name="Line"/>
                  <p:cNvSpPr/>
                  <p:nvPr/>
                </p:nvSpPr>
                <p:spPr>
                  <a:xfrm>
                    <a:off x="2042626" y="0"/>
                    <a:ext cx="304477" cy="220066"/>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692" name="Line"/>
                  <p:cNvSpPr/>
                  <p:nvPr/>
                </p:nvSpPr>
                <p:spPr>
                  <a:xfrm>
                    <a:off x="2347102" y="220065"/>
                    <a:ext cx="2398" cy="60257"/>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694" name="Rectangle"/>
                <p:cNvSpPr/>
                <p:nvPr/>
              </p:nvSpPr>
              <p:spPr>
                <a:xfrm>
                  <a:off x="326053" y="1113426"/>
                  <a:ext cx="1709382" cy="277702"/>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95" name="Line"/>
                <p:cNvSpPr/>
                <p:nvPr/>
              </p:nvSpPr>
              <p:spPr>
                <a:xfrm>
                  <a:off x="1608688" y="1252276"/>
                  <a:ext cx="340438" cy="2620"/>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697" name="Rectangle"/>
              <p:cNvSpPr/>
              <p:nvPr/>
            </p:nvSpPr>
            <p:spPr>
              <a:xfrm flipH="1" rot="10800000">
                <a:off x="433938" y="1202499"/>
                <a:ext cx="184604" cy="28820"/>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699" name="Snapshot 2008-09-30 11-49-33.jpg" descr="Snapshot 2008-09-30 11-49-33.jpg"/>
            <p:cNvPicPr>
              <a:picLocks noChangeAspect="1"/>
            </p:cNvPicPr>
            <p:nvPr/>
          </p:nvPicPr>
          <p:blipFill>
            <a:blip r:embed="rId5">
              <a:extLst/>
            </a:blip>
            <a:stretch>
              <a:fillRect/>
            </a:stretch>
          </p:blipFill>
          <p:spPr>
            <a:xfrm>
              <a:off x="623543" y="144673"/>
              <a:ext cx="1099522" cy="787991"/>
            </a:xfrm>
            <a:prstGeom prst="rect">
              <a:avLst/>
            </a:prstGeom>
            <a:ln w="12700" cap="flat">
              <a:noFill/>
              <a:miter lim="400000"/>
            </a:ln>
            <a:effectLst/>
          </p:spPr>
        </p:pic>
      </p:grpSp>
      <p:sp>
        <p:nvSpPr>
          <p:cNvPr id="701" name="Line"/>
          <p:cNvSpPr/>
          <p:nvPr/>
        </p:nvSpPr>
        <p:spPr>
          <a:xfrm flipH="1" flipV="1">
            <a:off x="2759510" y="1412748"/>
            <a:ext cx="5800539" cy="15255"/>
          </a:xfrm>
          <a:prstGeom prst="line">
            <a:avLst/>
          </a:prstGeom>
          <a:ln w="76200">
            <a:solidFill>
              <a:srgbClr val="00F900"/>
            </a:solidFill>
            <a:miter lim="400000"/>
            <a:headEnd type="triangle"/>
            <a:tailEnd type="triangle"/>
          </a:ln>
        </p:spPr>
        <p:txBody>
          <a:bodyPr lIns="0" tIns="0" rIns="0" bIns="0"/>
          <a:lstStyle/>
          <a:p>
            <a:pPr/>
          </a:p>
        </p:txBody>
      </p:sp>
      <p:sp>
        <p:nvSpPr>
          <p:cNvPr id="702" name="192.168.0.20"/>
          <p:cNvSpPr txBox="1"/>
          <p:nvPr/>
        </p:nvSpPr>
        <p:spPr>
          <a:xfrm>
            <a:off x="3124200" y="2006600"/>
            <a:ext cx="2472408"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192.168.0.20</a:t>
            </a:r>
          </a:p>
        </p:txBody>
      </p:sp>
      <p:sp>
        <p:nvSpPr>
          <p:cNvPr id="703" name="Rectangle"/>
          <p:cNvSpPr/>
          <p:nvPr/>
        </p:nvSpPr>
        <p:spPr>
          <a:xfrm>
            <a:off x="8572500" y="3098800"/>
            <a:ext cx="1981200" cy="2064618"/>
          </a:xfrm>
          <a:prstGeom prst="rect">
            <a:avLst/>
          </a:prstGeom>
          <a:blipFill>
            <a:blip r:embed="rId6"/>
          </a:blipFill>
          <a:ln w="25400">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704" name="1194983791867471366access_point_nicolas_cle_.svg.med.png" descr="1194983791867471366access_point_nicolas_cle_.svg.med.png"/>
          <p:cNvPicPr>
            <a:picLocks noChangeAspect="1"/>
          </p:cNvPicPr>
          <p:nvPr/>
        </p:nvPicPr>
        <p:blipFill>
          <a:blip r:embed="rId4">
            <a:extLst/>
          </a:blip>
          <a:stretch>
            <a:fillRect/>
          </a:stretch>
        </p:blipFill>
        <p:spPr>
          <a:xfrm>
            <a:off x="8579451" y="3154412"/>
            <a:ext cx="1918642" cy="2071575"/>
          </a:xfrm>
          <a:prstGeom prst="rect">
            <a:avLst/>
          </a:prstGeom>
          <a:ln w="12700">
            <a:miter lim="400000"/>
          </a:ln>
        </p:spPr>
      </p:pic>
      <p:sp>
        <p:nvSpPr>
          <p:cNvPr id="705" name="192.168.0.1"/>
          <p:cNvSpPr txBox="1"/>
          <p:nvPr/>
        </p:nvSpPr>
        <p:spPr>
          <a:xfrm>
            <a:off x="6159500" y="4559300"/>
            <a:ext cx="2243808"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DFF"/>
                </a:solidFill>
                <a:latin typeface="+mn-lt"/>
                <a:ea typeface="+mn-ea"/>
                <a:cs typeface="+mn-cs"/>
                <a:sym typeface="Gill Sans"/>
              </a:defRPr>
            </a:lvl1pPr>
          </a:lstStyle>
          <a:p>
            <a:pPr/>
            <a:r>
              <a:t>192.168.0.1</a:t>
            </a:r>
          </a:p>
        </p:txBody>
      </p:sp>
      <p:grpSp>
        <p:nvGrpSpPr>
          <p:cNvPr id="722" name="Group"/>
          <p:cNvGrpSpPr/>
          <p:nvPr/>
        </p:nvGrpSpPr>
        <p:grpSpPr>
          <a:xfrm>
            <a:off x="774700" y="3314699"/>
            <a:ext cx="2349500" cy="1689791"/>
            <a:chOff x="0" y="0"/>
            <a:chExt cx="2349499" cy="1689789"/>
          </a:xfrm>
        </p:grpSpPr>
        <p:grpSp>
          <p:nvGrpSpPr>
            <p:cNvPr id="720" name="Group"/>
            <p:cNvGrpSpPr/>
            <p:nvPr/>
          </p:nvGrpSpPr>
          <p:grpSpPr>
            <a:xfrm>
              <a:off x="0" y="-1"/>
              <a:ext cx="2349500" cy="1689791"/>
              <a:chOff x="0" y="0"/>
              <a:chExt cx="2349499" cy="1689789"/>
            </a:xfrm>
          </p:grpSpPr>
          <p:grpSp>
            <p:nvGrpSpPr>
              <p:cNvPr id="718" name="Group"/>
              <p:cNvGrpSpPr/>
              <p:nvPr/>
            </p:nvGrpSpPr>
            <p:grpSpPr>
              <a:xfrm>
                <a:off x="0" y="-1"/>
                <a:ext cx="2349500" cy="1689791"/>
                <a:chOff x="0" y="0"/>
                <a:chExt cx="2349499" cy="1689789"/>
              </a:xfrm>
            </p:grpSpPr>
            <p:grpSp>
              <p:nvGrpSpPr>
                <p:cNvPr id="708" name="Group"/>
                <p:cNvGrpSpPr/>
                <p:nvPr/>
              </p:nvGrpSpPr>
              <p:grpSpPr>
                <a:xfrm>
                  <a:off x="321258" y="0"/>
                  <a:ext cx="1711779" cy="1079369"/>
                  <a:chOff x="0" y="0"/>
                  <a:chExt cx="1711778" cy="1079368"/>
                </a:xfrm>
              </p:grpSpPr>
              <p:sp>
                <p:nvSpPr>
                  <p:cNvPr id="706" name="Rectangle"/>
                  <p:cNvSpPr/>
                  <p:nvPr/>
                </p:nvSpPr>
                <p:spPr>
                  <a:xfrm>
                    <a:off x="0" y="0"/>
                    <a:ext cx="1711779" cy="1079369"/>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07" name="Rounded Rectangle"/>
                  <p:cNvSpPr/>
                  <p:nvPr/>
                </p:nvSpPr>
                <p:spPr>
                  <a:xfrm>
                    <a:off x="136654" y="96933"/>
                    <a:ext cx="1436073" cy="888122"/>
                  </a:xfrm>
                  <a:prstGeom prst="roundRect">
                    <a:avLst>
                      <a:gd name="adj" fmla="val 7572"/>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715" name="Group"/>
                <p:cNvGrpSpPr/>
                <p:nvPr/>
              </p:nvGrpSpPr>
              <p:grpSpPr>
                <a:xfrm>
                  <a:off x="0" y="1406846"/>
                  <a:ext cx="2349500" cy="282944"/>
                  <a:chOff x="0" y="0"/>
                  <a:chExt cx="2349499" cy="282943"/>
                </a:xfrm>
              </p:grpSpPr>
              <p:sp>
                <p:nvSpPr>
                  <p:cNvPr id="709" name="Line"/>
                  <p:cNvSpPr/>
                  <p:nvPr/>
                </p:nvSpPr>
                <p:spPr>
                  <a:xfrm flipH="1">
                    <a:off x="0" y="0"/>
                    <a:ext cx="311669" cy="220065"/>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710" name="Line"/>
                  <p:cNvSpPr/>
                  <p:nvPr/>
                </p:nvSpPr>
                <p:spPr>
                  <a:xfrm>
                    <a:off x="0" y="220065"/>
                    <a:ext cx="2347101" cy="2623"/>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711" name="Line"/>
                  <p:cNvSpPr/>
                  <p:nvPr/>
                </p:nvSpPr>
                <p:spPr>
                  <a:xfrm>
                    <a:off x="0" y="280321"/>
                    <a:ext cx="2347101" cy="2623"/>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712" name="Line"/>
                  <p:cNvSpPr/>
                  <p:nvPr/>
                </p:nvSpPr>
                <p:spPr>
                  <a:xfrm>
                    <a:off x="0" y="220065"/>
                    <a:ext cx="2398" cy="6025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713" name="Line"/>
                  <p:cNvSpPr/>
                  <p:nvPr/>
                </p:nvSpPr>
                <p:spPr>
                  <a:xfrm>
                    <a:off x="2042626" y="0"/>
                    <a:ext cx="304477" cy="220066"/>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714" name="Line"/>
                  <p:cNvSpPr/>
                  <p:nvPr/>
                </p:nvSpPr>
                <p:spPr>
                  <a:xfrm>
                    <a:off x="2347102" y="220065"/>
                    <a:ext cx="2398" cy="60257"/>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716" name="Rectangle"/>
                <p:cNvSpPr/>
                <p:nvPr/>
              </p:nvSpPr>
              <p:spPr>
                <a:xfrm>
                  <a:off x="326053" y="1113426"/>
                  <a:ext cx="1709382" cy="277702"/>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17" name="Line"/>
                <p:cNvSpPr/>
                <p:nvPr/>
              </p:nvSpPr>
              <p:spPr>
                <a:xfrm>
                  <a:off x="1608688" y="1252276"/>
                  <a:ext cx="340438" cy="2620"/>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719" name="Rectangle"/>
              <p:cNvSpPr/>
              <p:nvPr/>
            </p:nvSpPr>
            <p:spPr>
              <a:xfrm flipH="1" rot="10800000">
                <a:off x="433938" y="1202499"/>
                <a:ext cx="184604" cy="28820"/>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721" name="Snapshot 2008-09-30 11-49-33.jpg" descr="Snapshot 2008-09-30 11-49-33.jpg"/>
            <p:cNvPicPr>
              <a:picLocks noChangeAspect="1"/>
            </p:cNvPicPr>
            <p:nvPr/>
          </p:nvPicPr>
          <p:blipFill>
            <a:blip r:embed="rId5">
              <a:extLst/>
            </a:blip>
            <a:stretch>
              <a:fillRect/>
            </a:stretch>
          </p:blipFill>
          <p:spPr>
            <a:xfrm>
              <a:off x="623543" y="144673"/>
              <a:ext cx="1099522" cy="787991"/>
            </a:xfrm>
            <a:prstGeom prst="rect">
              <a:avLst/>
            </a:prstGeom>
            <a:ln w="12700" cap="flat">
              <a:noFill/>
              <a:miter lim="400000"/>
            </a:ln>
            <a:effectLst/>
          </p:spPr>
        </p:pic>
      </p:grpSp>
      <p:sp>
        <p:nvSpPr>
          <p:cNvPr id="723" name="Line"/>
          <p:cNvSpPr/>
          <p:nvPr/>
        </p:nvSpPr>
        <p:spPr>
          <a:xfrm flipH="1" flipV="1">
            <a:off x="2806700" y="3962400"/>
            <a:ext cx="5800539" cy="15255"/>
          </a:xfrm>
          <a:prstGeom prst="line">
            <a:avLst/>
          </a:prstGeom>
          <a:ln w="76200">
            <a:solidFill>
              <a:srgbClr val="00FDFF"/>
            </a:solidFill>
            <a:miter lim="400000"/>
            <a:headEnd type="triangle"/>
            <a:tailEnd type="triangle"/>
          </a:ln>
        </p:spPr>
        <p:txBody>
          <a:bodyPr lIns="0" tIns="0" rIns="0" bIns="0"/>
          <a:lstStyle/>
          <a:p>
            <a:pPr/>
          </a:p>
        </p:txBody>
      </p:sp>
      <p:sp>
        <p:nvSpPr>
          <p:cNvPr id="724" name="192.168.0.104"/>
          <p:cNvSpPr txBox="1"/>
          <p:nvPr/>
        </p:nvSpPr>
        <p:spPr>
          <a:xfrm>
            <a:off x="3060700" y="4559300"/>
            <a:ext cx="2701008"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192.168.0.104</a:t>
            </a:r>
          </a:p>
        </p:txBody>
      </p:sp>
      <p:sp>
        <p:nvSpPr>
          <p:cNvPr id="725" name="Rectangle"/>
          <p:cNvSpPr/>
          <p:nvPr/>
        </p:nvSpPr>
        <p:spPr>
          <a:xfrm>
            <a:off x="8572500" y="5651500"/>
            <a:ext cx="1981200" cy="2064618"/>
          </a:xfrm>
          <a:prstGeom prst="rect">
            <a:avLst/>
          </a:prstGeom>
          <a:blipFill>
            <a:blip r:embed="rId7"/>
          </a:blipFill>
          <a:ln w="25400">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726" name="1194983791867471366access_point_nicolas_cle_.svg.med.png" descr="1194983791867471366access_point_nicolas_cle_.svg.med.png"/>
          <p:cNvPicPr>
            <a:picLocks noChangeAspect="1"/>
          </p:cNvPicPr>
          <p:nvPr/>
        </p:nvPicPr>
        <p:blipFill>
          <a:blip r:embed="rId4">
            <a:extLst/>
          </a:blip>
          <a:stretch>
            <a:fillRect/>
          </a:stretch>
        </p:blipFill>
        <p:spPr>
          <a:xfrm>
            <a:off x="8579451" y="5707112"/>
            <a:ext cx="1918642" cy="2071575"/>
          </a:xfrm>
          <a:prstGeom prst="rect">
            <a:avLst/>
          </a:prstGeom>
          <a:ln w="12700">
            <a:miter lim="400000"/>
          </a:ln>
        </p:spPr>
      </p:pic>
      <p:sp>
        <p:nvSpPr>
          <p:cNvPr id="727" name="192.168.0.1"/>
          <p:cNvSpPr txBox="1"/>
          <p:nvPr/>
        </p:nvSpPr>
        <p:spPr>
          <a:xfrm>
            <a:off x="6159500" y="7112000"/>
            <a:ext cx="2243808"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9300"/>
                </a:solidFill>
                <a:latin typeface="+mn-lt"/>
                <a:ea typeface="+mn-ea"/>
                <a:cs typeface="+mn-cs"/>
                <a:sym typeface="Gill Sans"/>
              </a:defRPr>
            </a:lvl1pPr>
          </a:lstStyle>
          <a:p>
            <a:pPr/>
            <a:r>
              <a:t>192.168.0.1</a:t>
            </a:r>
          </a:p>
        </p:txBody>
      </p:sp>
      <p:grpSp>
        <p:nvGrpSpPr>
          <p:cNvPr id="744" name="Group"/>
          <p:cNvGrpSpPr/>
          <p:nvPr/>
        </p:nvGrpSpPr>
        <p:grpSpPr>
          <a:xfrm>
            <a:off x="774700" y="5867399"/>
            <a:ext cx="2349500" cy="1689791"/>
            <a:chOff x="0" y="0"/>
            <a:chExt cx="2349499" cy="1689789"/>
          </a:xfrm>
        </p:grpSpPr>
        <p:grpSp>
          <p:nvGrpSpPr>
            <p:cNvPr id="742" name="Group"/>
            <p:cNvGrpSpPr/>
            <p:nvPr/>
          </p:nvGrpSpPr>
          <p:grpSpPr>
            <a:xfrm>
              <a:off x="0" y="-1"/>
              <a:ext cx="2349500" cy="1689791"/>
              <a:chOff x="0" y="0"/>
              <a:chExt cx="2349499" cy="1689789"/>
            </a:xfrm>
          </p:grpSpPr>
          <p:grpSp>
            <p:nvGrpSpPr>
              <p:cNvPr id="740" name="Group"/>
              <p:cNvGrpSpPr/>
              <p:nvPr/>
            </p:nvGrpSpPr>
            <p:grpSpPr>
              <a:xfrm>
                <a:off x="0" y="-1"/>
                <a:ext cx="2349500" cy="1689791"/>
                <a:chOff x="0" y="0"/>
                <a:chExt cx="2349499" cy="1689789"/>
              </a:xfrm>
            </p:grpSpPr>
            <p:grpSp>
              <p:nvGrpSpPr>
                <p:cNvPr id="730" name="Group"/>
                <p:cNvGrpSpPr/>
                <p:nvPr/>
              </p:nvGrpSpPr>
              <p:grpSpPr>
                <a:xfrm>
                  <a:off x="321258" y="0"/>
                  <a:ext cx="1711779" cy="1079369"/>
                  <a:chOff x="0" y="0"/>
                  <a:chExt cx="1711778" cy="1079368"/>
                </a:xfrm>
              </p:grpSpPr>
              <p:sp>
                <p:nvSpPr>
                  <p:cNvPr id="728" name="Rectangle"/>
                  <p:cNvSpPr/>
                  <p:nvPr/>
                </p:nvSpPr>
                <p:spPr>
                  <a:xfrm>
                    <a:off x="0" y="0"/>
                    <a:ext cx="1711779" cy="1079369"/>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29" name="Rounded Rectangle"/>
                  <p:cNvSpPr/>
                  <p:nvPr/>
                </p:nvSpPr>
                <p:spPr>
                  <a:xfrm>
                    <a:off x="136654" y="96933"/>
                    <a:ext cx="1436073" cy="888122"/>
                  </a:xfrm>
                  <a:prstGeom prst="roundRect">
                    <a:avLst>
                      <a:gd name="adj" fmla="val 7572"/>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737" name="Group"/>
                <p:cNvGrpSpPr/>
                <p:nvPr/>
              </p:nvGrpSpPr>
              <p:grpSpPr>
                <a:xfrm>
                  <a:off x="0" y="1406846"/>
                  <a:ext cx="2349500" cy="282944"/>
                  <a:chOff x="0" y="0"/>
                  <a:chExt cx="2349499" cy="282943"/>
                </a:xfrm>
              </p:grpSpPr>
              <p:sp>
                <p:nvSpPr>
                  <p:cNvPr id="731" name="Line"/>
                  <p:cNvSpPr/>
                  <p:nvPr/>
                </p:nvSpPr>
                <p:spPr>
                  <a:xfrm flipH="1">
                    <a:off x="0" y="0"/>
                    <a:ext cx="311669" cy="220065"/>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732" name="Line"/>
                  <p:cNvSpPr/>
                  <p:nvPr/>
                </p:nvSpPr>
                <p:spPr>
                  <a:xfrm>
                    <a:off x="0" y="220065"/>
                    <a:ext cx="2347101" cy="2623"/>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733" name="Line"/>
                  <p:cNvSpPr/>
                  <p:nvPr/>
                </p:nvSpPr>
                <p:spPr>
                  <a:xfrm>
                    <a:off x="0" y="280321"/>
                    <a:ext cx="2347101" cy="2623"/>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734" name="Line"/>
                  <p:cNvSpPr/>
                  <p:nvPr/>
                </p:nvSpPr>
                <p:spPr>
                  <a:xfrm>
                    <a:off x="0" y="220065"/>
                    <a:ext cx="2398" cy="6025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735" name="Line"/>
                  <p:cNvSpPr/>
                  <p:nvPr/>
                </p:nvSpPr>
                <p:spPr>
                  <a:xfrm>
                    <a:off x="2042626" y="0"/>
                    <a:ext cx="304477" cy="220066"/>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736" name="Line"/>
                  <p:cNvSpPr/>
                  <p:nvPr/>
                </p:nvSpPr>
                <p:spPr>
                  <a:xfrm>
                    <a:off x="2347102" y="220065"/>
                    <a:ext cx="2398" cy="60257"/>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738" name="Rectangle"/>
                <p:cNvSpPr/>
                <p:nvPr/>
              </p:nvSpPr>
              <p:spPr>
                <a:xfrm>
                  <a:off x="326053" y="1113426"/>
                  <a:ext cx="1709382" cy="277702"/>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39" name="Line"/>
                <p:cNvSpPr/>
                <p:nvPr/>
              </p:nvSpPr>
              <p:spPr>
                <a:xfrm>
                  <a:off x="1608688" y="1252276"/>
                  <a:ext cx="340438" cy="2620"/>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741" name="Rectangle"/>
              <p:cNvSpPr/>
              <p:nvPr/>
            </p:nvSpPr>
            <p:spPr>
              <a:xfrm flipH="1" rot="10800000">
                <a:off x="433938" y="1202499"/>
                <a:ext cx="184604" cy="28820"/>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743" name="Snapshot 2008-09-30 11-49-33.jpg" descr="Snapshot 2008-09-30 11-49-33.jpg"/>
            <p:cNvPicPr>
              <a:picLocks noChangeAspect="1"/>
            </p:cNvPicPr>
            <p:nvPr/>
          </p:nvPicPr>
          <p:blipFill>
            <a:blip r:embed="rId5">
              <a:extLst/>
            </a:blip>
            <a:stretch>
              <a:fillRect/>
            </a:stretch>
          </p:blipFill>
          <p:spPr>
            <a:xfrm>
              <a:off x="623543" y="144673"/>
              <a:ext cx="1099522" cy="787991"/>
            </a:xfrm>
            <a:prstGeom prst="rect">
              <a:avLst/>
            </a:prstGeom>
            <a:ln w="12700" cap="flat">
              <a:noFill/>
              <a:miter lim="400000"/>
            </a:ln>
            <a:effectLst/>
          </p:spPr>
        </p:pic>
      </p:grpSp>
      <p:sp>
        <p:nvSpPr>
          <p:cNvPr id="745" name="Line"/>
          <p:cNvSpPr/>
          <p:nvPr/>
        </p:nvSpPr>
        <p:spPr>
          <a:xfrm flipH="1" flipV="1">
            <a:off x="2806700" y="6515100"/>
            <a:ext cx="5800539" cy="15255"/>
          </a:xfrm>
          <a:prstGeom prst="line">
            <a:avLst/>
          </a:prstGeom>
          <a:ln w="76200">
            <a:solidFill>
              <a:srgbClr val="FF9300"/>
            </a:solidFill>
            <a:miter lim="400000"/>
            <a:headEnd type="triangle"/>
            <a:tailEnd type="triangle"/>
          </a:ln>
        </p:spPr>
        <p:txBody>
          <a:bodyPr lIns="0" tIns="0" rIns="0" bIns="0"/>
          <a:lstStyle/>
          <a:p>
            <a:pPr/>
          </a:p>
        </p:txBody>
      </p:sp>
      <p:sp>
        <p:nvSpPr>
          <p:cNvPr id="746" name="192.168.0.20"/>
          <p:cNvSpPr txBox="1"/>
          <p:nvPr/>
        </p:nvSpPr>
        <p:spPr>
          <a:xfrm>
            <a:off x="3175000" y="7112000"/>
            <a:ext cx="2472408"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192.168.0.20</a:t>
            </a:r>
          </a:p>
        </p:txBody>
      </p:sp>
      <p:sp>
        <p:nvSpPr>
          <p:cNvPr id="747" name="Line"/>
          <p:cNvSpPr/>
          <p:nvPr/>
        </p:nvSpPr>
        <p:spPr>
          <a:xfrm flipH="1" flipV="1">
            <a:off x="10539692" y="1476686"/>
            <a:ext cx="3181787" cy="1954369"/>
          </a:xfrm>
          <a:prstGeom prst="line">
            <a:avLst/>
          </a:prstGeom>
          <a:ln w="76200">
            <a:solidFill>
              <a:srgbClr val="FFFB00"/>
            </a:solidFill>
            <a:miter lim="400000"/>
            <a:headEnd type="triangle"/>
            <a:tailEnd type="triangle"/>
          </a:ln>
        </p:spPr>
        <p:txBody>
          <a:bodyPr lIns="0" tIns="0" rIns="0" bIns="0"/>
          <a:lstStyle/>
          <a:p>
            <a:pPr/>
          </a:p>
        </p:txBody>
      </p:sp>
      <p:sp>
        <p:nvSpPr>
          <p:cNvPr id="748" name="Line"/>
          <p:cNvSpPr/>
          <p:nvPr/>
        </p:nvSpPr>
        <p:spPr>
          <a:xfrm flipH="1">
            <a:off x="10538385" y="4049992"/>
            <a:ext cx="2939988" cy="137209"/>
          </a:xfrm>
          <a:prstGeom prst="line">
            <a:avLst/>
          </a:prstGeom>
          <a:ln w="76200">
            <a:solidFill>
              <a:srgbClr val="FFFB00"/>
            </a:solidFill>
            <a:miter lim="400000"/>
            <a:headEnd type="triangle"/>
            <a:tailEnd type="triangle"/>
          </a:ln>
        </p:spPr>
        <p:txBody>
          <a:bodyPr lIns="0" tIns="0" rIns="0" bIns="0"/>
          <a:lstStyle/>
          <a:p>
            <a:pPr/>
          </a:p>
        </p:txBody>
      </p:sp>
      <p:sp>
        <p:nvSpPr>
          <p:cNvPr id="749" name="Line"/>
          <p:cNvSpPr/>
          <p:nvPr/>
        </p:nvSpPr>
        <p:spPr>
          <a:xfrm flipH="1">
            <a:off x="10559178" y="4853205"/>
            <a:ext cx="3280336" cy="1761068"/>
          </a:xfrm>
          <a:prstGeom prst="line">
            <a:avLst/>
          </a:prstGeom>
          <a:ln w="76200">
            <a:solidFill>
              <a:srgbClr val="FFFB00"/>
            </a:solidFill>
            <a:miter lim="400000"/>
            <a:headEnd type="triangle"/>
            <a:tailEnd type="triangle"/>
          </a:ln>
        </p:spPr>
        <p:txBody>
          <a:bodyPr lIns="0" tIns="0" rIns="0" bIns="0"/>
          <a:lstStyle/>
          <a:p>
            <a:pPr/>
          </a:p>
        </p:txBody>
      </p:sp>
      <p:pic>
        <p:nvPicPr>
          <p:cNvPr id="750" name="1194983899606690431network_could_nicolas_cl_.svg.med.png" descr="1194983899606690431network_could_nicolas_cl_.svg.med.png"/>
          <p:cNvPicPr>
            <a:picLocks noChangeAspect="1"/>
          </p:cNvPicPr>
          <p:nvPr/>
        </p:nvPicPr>
        <p:blipFill>
          <a:blip r:embed="rId8">
            <a:extLst/>
          </a:blip>
          <a:stretch>
            <a:fillRect/>
          </a:stretch>
        </p:blipFill>
        <p:spPr>
          <a:xfrm>
            <a:off x="13316984" y="2190284"/>
            <a:ext cx="3746501" cy="2834852"/>
          </a:xfrm>
          <a:prstGeom prst="rect">
            <a:avLst/>
          </a:prstGeom>
          <a:ln w="12700">
            <a:miter lim="400000"/>
          </a:ln>
        </p:spPr>
      </p:pic>
      <p:sp>
        <p:nvSpPr>
          <p:cNvPr id="751" name="141.206.14.3"/>
          <p:cNvSpPr txBox="1"/>
          <p:nvPr/>
        </p:nvSpPr>
        <p:spPr>
          <a:xfrm>
            <a:off x="10769600" y="495300"/>
            <a:ext cx="2472408"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40FF"/>
                </a:solidFill>
                <a:latin typeface="+mn-lt"/>
                <a:ea typeface="+mn-ea"/>
                <a:cs typeface="+mn-cs"/>
                <a:sym typeface="Gill Sans"/>
              </a:defRPr>
            </a:lvl1pPr>
          </a:lstStyle>
          <a:p>
            <a:pPr/>
            <a:r>
              <a:t>141.206.14.3</a:t>
            </a:r>
          </a:p>
        </p:txBody>
      </p:sp>
      <p:sp>
        <p:nvSpPr>
          <p:cNvPr id="752" name="173.44.26.18"/>
          <p:cNvSpPr txBox="1"/>
          <p:nvPr/>
        </p:nvSpPr>
        <p:spPr>
          <a:xfrm>
            <a:off x="10883900" y="7099300"/>
            <a:ext cx="2472408"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40FF"/>
                </a:solidFill>
                <a:latin typeface="+mn-lt"/>
                <a:ea typeface="+mn-ea"/>
                <a:cs typeface="+mn-cs"/>
                <a:sym typeface="Gill Sans"/>
              </a:defRPr>
            </a:lvl1pPr>
          </a:lstStyle>
          <a:p>
            <a:pPr/>
            <a:r>
              <a:t>173.44.26.18</a:t>
            </a:r>
          </a:p>
        </p:txBody>
      </p:sp>
      <p:sp>
        <p:nvSpPr>
          <p:cNvPr id="753" name="35.8.2.10"/>
          <p:cNvSpPr txBox="1"/>
          <p:nvPr/>
        </p:nvSpPr>
        <p:spPr>
          <a:xfrm>
            <a:off x="10833100" y="4559300"/>
            <a:ext cx="1786608"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40FF"/>
                </a:solidFill>
                <a:latin typeface="+mn-lt"/>
                <a:ea typeface="+mn-ea"/>
                <a:cs typeface="+mn-cs"/>
                <a:sym typeface="Gill Sans"/>
              </a:defRPr>
            </a:lvl1pPr>
          </a:lstStyle>
          <a:p>
            <a:pPr/>
            <a:r>
              <a:t>35.8.2.10</a:t>
            </a:r>
          </a:p>
        </p:txBody>
      </p:sp>
      <p:sp>
        <p:nvSpPr>
          <p:cNvPr id="754" name="Clipart: http://www.clker.com/search/networksym/1"/>
          <p:cNvSpPr txBox="1"/>
          <p:nvPr/>
        </p:nvSpPr>
        <p:spPr>
          <a:xfrm>
            <a:off x="9166733" y="8470900"/>
            <a:ext cx="71882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2500">
                <a:solidFill>
                  <a:srgbClr val="FFFFFF"/>
                </a:solidFill>
                <a:latin typeface="+mn-lt"/>
                <a:ea typeface="+mn-ea"/>
                <a:cs typeface="+mn-cs"/>
                <a:sym typeface="Gill Sans"/>
              </a:defRPr>
            </a:lvl1pPr>
          </a:lstStyle>
          <a:p>
            <a:pPr/>
            <a:r>
              <a:t>Clipart: http://www.clker.com/search/networksym/1</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8" name="campfire.png" descr="campfire.png"/>
          <p:cNvPicPr>
            <a:picLocks noChangeAspect="1"/>
          </p:cNvPicPr>
          <p:nvPr/>
        </p:nvPicPr>
        <p:blipFill>
          <a:blip r:embed="rId2">
            <a:extLst/>
          </a:blip>
          <a:stretch>
            <a:fillRect/>
          </a:stretch>
        </p:blipFill>
        <p:spPr>
          <a:xfrm>
            <a:off x="1625600" y="901700"/>
            <a:ext cx="7061201" cy="7138796"/>
          </a:xfrm>
          <a:prstGeom prst="rect">
            <a:avLst/>
          </a:prstGeom>
          <a:ln w="12700">
            <a:miter lim="400000"/>
          </a:ln>
        </p:spPr>
      </p:pic>
      <p:sp>
        <p:nvSpPr>
          <p:cNvPr id="759" name="http://xkcd.com/742/"/>
          <p:cNvSpPr txBox="1"/>
          <p:nvPr/>
        </p:nvSpPr>
        <p:spPr>
          <a:xfrm>
            <a:off x="10934700" y="4610100"/>
            <a:ext cx="3961656"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B00"/>
                </a:solidFill>
                <a:latin typeface="+mn-lt"/>
                <a:ea typeface="+mn-ea"/>
                <a:cs typeface="+mn-cs"/>
                <a:sym typeface="Gill Sans"/>
              </a:defRPr>
            </a:lvl1pPr>
          </a:lstStyle>
          <a:p>
            <a:pPr/>
            <a:r>
              <a:t>http://xkcd.com/742/</a:t>
            </a:r>
          </a:p>
        </p:txBody>
      </p:sp>
      <p:pic>
        <p:nvPicPr>
          <p:cNvPr id="760" name="somerights20.png" descr="somerights20.png"/>
          <p:cNvPicPr>
            <a:picLocks noChangeAspect="1"/>
          </p:cNvPicPr>
          <p:nvPr/>
        </p:nvPicPr>
        <p:blipFill>
          <a:blip r:embed="rId3">
            <a:extLst/>
          </a:blip>
          <a:stretch>
            <a:fillRect/>
          </a:stretch>
        </p:blipFill>
        <p:spPr>
          <a:xfrm>
            <a:off x="7239000" y="8293100"/>
            <a:ext cx="1766529" cy="6223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Peering into the Internet"/>
          <p:cNvSpPr txBox="1"/>
          <p:nvPr>
            <p:ph type="title"/>
          </p:nvPr>
        </p:nvSpPr>
        <p:spPr>
          <a:prstGeom prst="rect">
            <a:avLst/>
          </a:prstGeom>
        </p:spPr>
        <p:txBody>
          <a:bodyPr/>
          <a:lstStyle>
            <a:lvl1pPr>
              <a:defRPr>
                <a:solidFill>
                  <a:srgbClr val="00F900"/>
                </a:solidFill>
              </a:defRPr>
            </a:lvl1pPr>
          </a:lstStyle>
          <a:p>
            <a:pPr/>
            <a:r>
              <a:t>Peering into the Internet</a:t>
            </a:r>
          </a:p>
        </p:txBody>
      </p:sp>
      <p:sp>
        <p:nvSpPr>
          <p:cNvPr id="763" name="Most systems have a command that will reveal the route taken across the internet (traceroute on Mac and tracert on Windows)…"/>
          <p:cNvSpPr txBox="1"/>
          <p:nvPr>
            <p:ph type="body" idx="1"/>
          </p:nvPr>
        </p:nvSpPr>
        <p:spPr>
          <a:xfrm>
            <a:off x="1155700" y="2603500"/>
            <a:ext cx="13931900" cy="4432300"/>
          </a:xfrm>
          <a:prstGeom prst="rect">
            <a:avLst/>
          </a:prstGeom>
        </p:spPr>
        <p:txBody>
          <a:bodyPr/>
          <a:lstStyle/>
          <a:p>
            <a:pPr/>
            <a:r>
              <a:t>Most systems have a command that will reveal the route taken across the internet (traceroute on Mac and tracert on Windows)</a:t>
            </a:r>
          </a:p>
          <a:p>
            <a:pPr/>
            <a:r>
              <a:t>Each IP packet has a field called “Time to Live” - TTL</a:t>
            </a:r>
          </a:p>
          <a:p>
            <a:pPr/>
            <a:r>
              <a:t>The TTL is used to deal with loops in the network - normally if routers got confused and ended up with a loop - the network would clog up rapidly.</a:t>
            </a:r>
          </a:p>
        </p:txBody>
      </p:sp>
      <p:pic>
        <p:nvPicPr>
          <p:cNvPr id="764" name="1194983908254897104switch_hp_nicolas_c_.svg.med.png" descr="1194983908254897104switch_hp_nicolas_c_.svg.med.png"/>
          <p:cNvPicPr>
            <a:picLocks noChangeAspect="1"/>
          </p:cNvPicPr>
          <p:nvPr/>
        </p:nvPicPr>
        <p:blipFill>
          <a:blip r:embed="rId3">
            <a:extLst/>
          </a:blip>
          <a:stretch>
            <a:fillRect/>
          </a:stretch>
        </p:blipFill>
        <p:spPr>
          <a:xfrm>
            <a:off x="12687300" y="8344704"/>
            <a:ext cx="1371601" cy="269749"/>
          </a:xfrm>
          <a:prstGeom prst="rect">
            <a:avLst/>
          </a:prstGeom>
          <a:ln w="12700">
            <a:miter lim="400000"/>
          </a:ln>
        </p:spPr>
      </p:pic>
      <p:pic>
        <p:nvPicPr>
          <p:cNvPr id="765" name="1194983908254897104switch_hp_nicolas_c_.svg.med.png" descr="1194983908254897104switch_hp_nicolas_c_.svg.med.png"/>
          <p:cNvPicPr>
            <a:picLocks noChangeAspect="1"/>
          </p:cNvPicPr>
          <p:nvPr/>
        </p:nvPicPr>
        <p:blipFill>
          <a:blip r:embed="rId3">
            <a:extLst/>
          </a:blip>
          <a:stretch>
            <a:fillRect/>
          </a:stretch>
        </p:blipFill>
        <p:spPr>
          <a:xfrm>
            <a:off x="9728200" y="8089900"/>
            <a:ext cx="1356102" cy="266700"/>
          </a:xfrm>
          <a:prstGeom prst="rect">
            <a:avLst/>
          </a:prstGeom>
          <a:ln w="12700">
            <a:miter lim="400000"/>
          </a:ln>
        </p:spPr>
      </p:pic>
      <p:pic>
        <p:nvPicPr>
          <p:cNvPr id="766" name="1194983908254897104switch_hp_nicolas_c_.svg.med.png" descr="1194983908254897104switch_hp_nicolas_c_.svg.med.png"/>
          <p:cNvPicPr>
            <a:picLocks noChangeAspect="1"/>
          </p:cNvPicPr>
          <p:nvPr/>
        </p:nvPicPr>
        <p:blipFill>
          <a:blip r:embed="rId3">
            <a:extLst/>
          </a:blip>
          <a:stretch>
            <a:fillRect/>
          </a:stretch>
        </p:blipFill>
        <p:spPr>
          <a:xfrm>
            <a:off x="12166600" y="7406767"/>
            <a:ext cx="1168400" cy="229786"/>
          </a:xfrm>
          <a:prstGeom prst="rect">
            <a:avLst/>
          </a:prstGeom>
          <a:ln w="12700">
            <a:miter lim="400000"/>
          </a:ln>
        </p:spPr>
      </p:pic>
      <p:sp>
        <p:nvSpPr>
          <p:cNvPr id="767" name="Line"/>
          <p:cNvSpPr/>
          <p:nvPr/>
        </p:nvSpPr>
        <p:spPr>
          <a:xfrm flipH="1">
            <a:off x="11132273" y="7592992"/>
            <a:ext cx="946553" cy="555586"/>
          </a:xfrm>
          <a:prstGeom prst="line">
            <a:avLst/>
          </a:prstGeom>
          <a:ln w="76200">
            <a:solidFill>
              <a:srgbClr val="FFFB00"/>
            </a:solidFill>
            <a:miter lim="400000"/>
            <a:headEnd type="triangle"/>
          </a:ln>
        </p:spPr>
        <p:txBody>
          <a:bodyPr lIns="0" tIns="0" rIns="0" bIns="0"/>
          <a:lstStyle/>
          <a:p>
            <a:pPr/>
          </a:p>
        </p:txBody>
      </p:sp>
      <p:sp>
        <p:nvSpPr>
          <p:cNvPr id="768" name="Line"/>
          <p:cNvSpPr/>
          <p:nvPr/>
        </p:nvSpPr>
        <p:spPr>
          <a:xfrm flipH="1">
            <a:off x="8313194" y="8342292"/>
            <a:ext cx="1162132" cy="12058"/>
          </a:xfrm>
          <a:prstGeom prst="line">
            <a:avLst/>
          </a:prstGeom>
          <a:ln w="76200">
            <a:solidFill>
              <a:srgbClr val="FFFB00"/>
            </a:solidFill>
            <a:miter lim="400000"/>
            <a:headEnd type="triangle"/>
          </a:ln>
        </p:spPr>
        <p:txBody>
          <a:bodyPr lIns="0" tIns="0" rIns="0" bIns="0"/>
          <a:lstStyle/>
          <a:p>
            <a:pPr/>
          </a:p>
        </p:txBody>
      </p:sp>
      <p:sp>
        <p:nvSpPr>
          <p:cNvPr id="769" name="Line"/>
          <p:cNvSpPr/>
          <p:nvPr/>
        </p:nvSpPr>
        <p:spPr>
          <a:xfrm flipH="1" flipV="1">
            <a:off x="13025377" y="7737033"/>
            <a:ext cx="432123" cy="452699"/>
          </a:xfrm>
          <a:prstGeom prst="line">
            <a:avLst/>
          </a:prstGeom>
          <a:ln w="76200">
            <a:solidFill>
              <a:srgbClr val="FFFB00"/>
            </a:solidFill>
            <a:miter lim="400000"/>
            <a:headEnd type="triangle"/>
          </a:ln>
        </p:spPr>
        <p:txBody>
          <a:bodyPr lIns="0" tIns="0" rIns="0" bIns="0"/>
          <a:lstStyle/>
          <a:p>
            <a:pPr/>
          </a:p>
        </p:txBody>
      </p:sp>
      <p:sp>
        <p:nvSpPr>
          <p:cNvPr id="770" name="Line"/>
          <p:cNvSpPr/>
          <p:nvPr/>
        </p:nvSpPr>
        <p:spPr>
          <a:xfrm>
            <a:off x="11235159" y="8313194"/>
            <a:ext cx="1296366" cy="226351"/>
          </a:xfrm>
          <a:prstGeom prst="line">
            <a:avLst/>
          </a:prstGeom>
          <a:ln w="76200">
            <a:solidFill>
              <a:srgbClr val="FFFB00"/>
            </a:solidFill>
            <a:miter lim="400000"/>
            <a:headEnd type="triangle"/>
          </a:ln>
        </p:spPr>
        <p:txBody>
          <a:bodyPr lIns="0" tIns="0" rIns="0" bIns="0"/>
          <a:lstStyle/>
          <a:p>
            <a:pPr/>
          </a:p>
        </p:txBody>
      </p:sp>
      <p:sp>
        <p:nvSpPr>
          <p:cNvPr id="771" name="To: 67.149.*.*"/>
          <p:cNvSpPr txBox="1"/>
          <p:nvPr/>
        </p:nvSpPr>
        <p:spPr>
          <a:xfrm>
            <a:off x="5924550" y="7664450"/>
            <a:ext cx="2195017" cy="571500"/>
          </a:xfrm>
          <a:prstGeom prst="rect">
            <a:avLst/>
          </a:prstGeom>
          <a:solidFill>
            <a:srgbClr val="424242"/>
          </a:solidFill>
          <a:ln w="12700">
            <a:solidFill>
              <a:srgbClr val="00F9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000">
                <a:solidFill>
                  <a:srgbClr val="FFFFFF"/>
                </a:solidFill>
                <a:latin typeface="+mn-lt"/>
                <a:ea typeface="+mn-ea"/>
                <a:cs typeface="+mn-cs"/>
                <a:sym typeface="Gill Sans"/>
              </a:defRPr>
            </a:pPr>
            <a:r>
              <a:t>To:</a:t>
            </a:r>
            <a:r>
              <a:rPr>
                <a:solidFill>
                  <a:srgbClr val="00F900"/>
                </a:solidFill>
              </a:rPr>
              <a:t> 67.149</a:t>
            </a:r>
            <a:r>
              <a:t>.*.*</a:t>
            </a:r>
          </a:p>
        </p:txBody>
      </p:sp>
      <p:sp>
        <p:nvSpPr>
          <p:cNvPr id="772" name="Clipart: http://www.clker.com/search/networksym/1"/>
          <p:cNvSpPr txBox="1"/>
          <p:nvPr/>
        </p:nvSpPr>
        <p:spPr>
          <a:xfrm>
            <a:off x="124333" y="8610600"/>
            <a:ext cx="71882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2500">
                <a:solidFill>
                  <a:srgbClr val="FFFFFF"/>
                </a:solidFill>
                <a:latin typeface="+mn-lt"/>
                <a:ea typeface="+mn-ea"/>
                <a:cs typeface="+mn-cs"/>
                <a:sym typeface="Gill Sans"/>
              </a:defRPr>
            </a:lvl1pPr>
          </a:lstStyle>
          <a:p>
            <a:pPr/>
            <a:r>
              <a:t>Clipart: http://www.clker.com/search/networksym/1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90818 0.030556" origin="layout" pathEditMode="relative">
                                      <p:cBhvr>
                                        <p:cTn id="6" dur="1000" fill="hold"/>
                                        <p:tgtEl>
                                          <p:spTgt spid="771"/>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190818 0.030556 L 0.346939 -0.079571" origin="layout" pathEditMode="relative">
                                      <p:cBhvr>
                                        <p:cTn id="9" dur="1000" fill="hold"/>
                                        <p:tgtEl>
                                          <p:spTgt spid="771"/>
                                        </p:tgtEl>
                                        <p:attrNameLst>
                                          <p:attrName>ppt_x</p:attrName>
                                          <p:attrName>ppt_y</p:attrName>
                                        </p:attrNameLst>
                                      </p:cBhvr>
                                    </p:animMotion>
                                  </p:childTnLst>
                                </p:cTn>
                              </p:par>
                            </p:childTnLst>
                          </p:cTn>
                        </p:par>
                        <p:par>
                          <p:cTn id="10" fill="hold">
                            <p:stCondLst>
                              <p:cond delay="0"/>
                            </p:stCondLst>
                            <p:childTnLst>
                              <p:par>
                                <p:cTn id="11" presetClass="path" nodeType="afterEffect" presetSubtype="0" presetID="-1" grpId="3" accel="50000" decel="50000" fill="hold">
                                  <p:stCondLst>
                                    <p:cond delay="0"/>
                                  </p:stCondLst>
                                  <p:childTnLst>
                                    <p:animMotion path="M 0.346939 -0.079571 L 0.399678 0.058333" origin="layout" pathEditMode="relative">
                                      <p:cBhvr>
                                        <p:cTn id="12" dur="1000" fill="hold"/>
                                        <p:tgtEl>
                                          <p:spTgt spid="771"/>
                                        </p:tgtEl>
                                        <p:attrNameLst>
                                          <p:attrName>ppt_x</p:attrName>
                                          <p:attrName>ppt_y</p:attrName>
                                        </p:attrNameLst>
                                      </p:cBhvr>
                                    </p:animMotion>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399678 0.058333 L 0.208658 0.030556" origin="layout" pathEditMode="relative">
                                      <p:cBhvr>
                                        <p:cTn id="15" dur="1000" fill="hold"/>
                                        <p:tgtEl>
                                          <p:spTgt spid="771"/>
                                        </p:tgtEl>
                                        <p:attrNameLst>
                                          <p:attrName>ppt_x</p:attrName>
                                          <p:attrName>ppt_y</p:attrName>
                                        </p:attrNameLst>
                                      </p:cBhvr>
                                    </p:animMotion>
                                  </p:childTnLst>
                                </p:cTn>
                              </p:par>
                            </p:childTnLst>
                          </p:cTn>
                        </p:par>
                        <p:par>
                          <p:cTn id="16" fill="hold">
                            <p:stCondLst>
                              <p:cond delay="0"/>
                            </p:stCondLst>
                            <p:childTnLst>
                              <p:par>
                                <p:cTn id="17" presetClass="path" nodeType="afterEffect" presetSubtype="0" presetID="-1" grpId="5" accel="50000" decel="50000" fill="hold">
                                  <p:stCondLst>
                                    <p:cond delay="0"/>
                                  </p:stCondLst>
                                  <p:childTnLst>
                                    <p:animMotion path="M 0.208658 0.030556 L 0.346939 -0.079167" origin="layout" pathEditMode="relative">
                                      <p:cBhvr>
                                        <p:cTn id="18" dur="1000" fill="hold"/>
                                        <p:tgtEl>
                                          <p:spTgt spid="771"/>
                                        </p:tgtEl>
                                        <p:attrNameLst>
                                          <p:attrName>ppt_x</p:attrName>
                                          <p:attrName>ppt_y</p:attrName>
                                        </p:attrNameLst>
                                      </p:cBhvr>
                                    </p:animMotion>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346939 -0.079167 L 0.400000 0.058333" origin="layout" pathEditMode="relative">
                                      <p:cBhvr>
                                        <p:cTn id="21" dur="1000" fill="hold"/>
                                        <p:tgtEl>
                                          <p:spTgt spid="771"/>
                                        </p:tgtEl>
                                        <p:attrNameLst>
                                          <p:attrName>ppt_x</p:attrName>
                                          <p:attrName>ppt_y</p:attrName>
                                        </p:attrNameLst>
                                      </p:cBhvr>
                                    </p:animMotion>
                                  </p:childTnLst>
                                </p:cTn>
                              </p:par>
                            </p:childTnLst>
                          </p:cTn>
                        </p:par>
                        <p:par>
                          <p:cTn id="22" fill="hold">
                            <p:stCondLst>
                              <p:cond delay="0"/>
                            </p:stCondLst>
                            <p:childTnLst>
                              <p:par>
                                <p:cTn id="23" presetClass="path" nodeType="afterEffect" presetSubtype="0" presetID="-1" grpId="7" accel="50000" decel="50000" fill="hold">
                                  <p:stCondLst>
                                    <p:cond delay="0"/>
                                  </p:stCondLst>
                                  <p:childTnLst>
                                    <p:animMotion path="M 0.400000 0.058333 L 0.208658 0.030556" origin="layout" pathEditMode="relative">
                                      <p:cBhvr>
                                        <p:cTn id="24" dur="1000" fill="hold"/>
                                        <p:tgtEl>
                                          <p:spTgt spid="77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How Traceroute Works"/>
          <p:cNvSpPr txBox="1"/>
          <p:nvPr>
            <p:ph type="title"/>
          </p:nvPr>
        </p:nvSpPr>
        <p:spPr>
          <a:prstGeom prst="rect">
            <a:avLst/>
          </a:prstGeom>
        </p:spPr>
        <p:txBody>
          <a:bodyPr/>
          <a:lstStyle>
            <a:lvl1pPr>
              <a:defRPr>
                <a:solidFill>
                  <a:srgbClr val="00F900"/>
                </a:solidFill>
              </a:defRPr>
            </a:lvl1pPr>
          </a:lstStyle>
          <a:p>
            <a:pPr/>
            <a:r>
              <a:t>How Traceroute Works</a:t>
            </a:r>
          </a:p>
        </p:txBody>
      </p:sp>
      <p:sp>
        <p:nvSpPr>
          <p:cNvPr id="777" name="Normal packets are sent with a Time to Live (TTL) of 255 hops…"/>
          <p:cNvSpPr txBox="1"/>
          <p:nvPr>
            <p:ph type="body" idx="1"/>
          </p:nvPr>
        </p:nvSpPr>
        <p:spPr>
          <a:prstGeom prst="rect">
            <a:avLst/>
          </a:prstGeom>
        </p:spPr>
        <p:txBody>
          <a:bodyPr/>
          <a:lstStyle/>
          <a:p>
            <a:pPr/>
            <a:r>
              <a:t>Normal packets are sent with a Time to Live (TTL) of 255 hops</a:t>
            </a:r>
          </a:p>
          <a:p>
            <a:pPr/>
            <a:r>
              <a:t>Trace route sends a packet with TTL=1, TTL=2, ...</a:t>
            </a:r>
          </a:p>
          <a:p>
            <a:pPr/>
            <a:r>
              <a:t>So each packet gets part-way there and then gets dropped and traceroute gets a notification of where the drop happens</a:t>
            </a:r>
          </a:p>
          <a:p>
            <a:pPr/>
            <a:r>
              <a:t>This builds a map of the nodes that a packet visits when crossing the Internet.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Traceroute"/>
          <p:cNvSpPr txBox="1"/>
          <p:nvPr>
            <p:ph type="title"/>
          </p:nvPr>
        </p:nvSpPr>
        <p:spPr>
          <a:xfrm>
            <a:off x="9080500" y="241300"/>
            <a:ext cx="6007100" cy="1358900"/>
          </a:xfrm>
          <a:prstGeom prst="rect">
            <a:avLst/>
          </a:prstGeom>
        </p:spPr>
        <p:txBody>
          <a:bodyPr/>
          <a:lstStyle>
            <a:lvl1pPr>
              <a:defRPr>
                <a:solidFill>
                  <a:srgbClr val="FFFB00"/>
                </a:solidFill>
              </a:defRPr>
            </a:lvl1pPr>
          </a:lstStyle>
          <a:p>
            <a:pPr/>
            <a:r>
              <a:t>Traceroute</a:t>
            </a:r>
          </a:p>
        </p:txBody>
      </p:sp>
      <p:sp>
        <p:nvSpPr>
          <p:cNvPr id="782" name="$ traceroute www.stanford.edu…"/>
          <p:cNvSpPr txBox="1"/>
          <p:nvPr/>
        </p:nvSpPr>
        <p:spPr>
          <a:xfrm>
            <a:off x="479933" y="1466850"/>
            <a:ext cx="16243301" cy="767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3100">
                <a:solidFill>
                  <a:srgbClr val="FFFFFF"/>
                </a:solidFill>
                <a:latin typeface="+mn-lt"/>
                <a:ea typeface="+mn-ea"/>
                <a:cs typeface="+mn-cs"/>
                <a:sym typeface="Gill Sans"/>
              </a:defRPr>
            </a:pPr>
            <a:r>
              <a:t>$ </a:t>
            </a:r>
            <a:r>
              <a:rPr>
                <a:solidFill>
                  <a:srgbClr val="FF2600"/>
                </a:solidFill>
              </a:rPr>
              <a:t>traceroute www.stanford.edu</a:t>
            </a:r>
          </a:p>
          <a:p>
            <a:pPr defTabSz="546100">
              <a:defRPr sz="3100">
                <a:solidFill>
                  <a:srgbClr val="FFFFFF"/>
                </a:solidFill>
                <a:latin typeface="+mn-lt"/>
                <a:ea typeface="+mn-ea"/>
                <a:cs typeface="+mn-cs"/>
                <a:sym typeface="Gill Sans"/>
              </a:defRPr>
            </a:pPr>
            <a:r>
              <a:t>traceroute to www5.stanford.edu (171.67.20.37), 64 hops max, 40 byte packets</a:t>
            </a:r>
          </a:p>
          <a:p>
            <a:pPr defTabSz="546100">
              <a:defRPr sz="3100">
                <a:solidFill>
                  <a:srgbClr val="FFFFFF"/>
                </a:solidFill>
                <a:latin typeface="+mn-lt"/>
                <a:ea typeface="+mn-ea"/>
                <a:cs typeface="+mn-cs"/>
                <a:sym typeface="Gill Sans"/>
              </a:defRPr>
            </a:pPr>
            <a:r>
              <a:t> 1  141.211.203.252 (141.211.203.252)  1.390 ms  0.534 ms  0.490 ms</a:t>
            </a:r>
          </a:p>
          <a:p>
            <a:pPr defTabSz="546100">
              <a:defRPr sz="3100">
                <a:solidFill>
                  <a:srgbClr val="FFFFFF"/>
                </a:solidFill>
                <a:latin typeface="+mn-lt"/>
                <a:ea typeface="+mn-ea"/>
                <a:cs typeface="+mn-cs"/>
                <a:sym typeface="Gill Sans"/>
              </a:defRPr>
            </a:pPr>
            <a:r>
              <a:t> 2  v-bin-seb.r-bin-seb.umnet.umich.edu (192.122.183.61)  0.591 ms  0.558 ms  0.570 ms</a:t>
            </a:r>
          </a:p>
          <a:p>
            <a:pPr defTabSz="546100">
              <a:defRPr sz="3100">
                <a:solidFill>
                  <a:srgbClr val="FFFFFF"/>
                </a:solidFill>
                <a:latin typeface="+mn-lt"/>
                <a:ea typeface="+mn-ea"/>
                <a:cs typeface="+mn-cs"/>
                <a:sym typeface="Gill Sans"/>
              </a:defRPr>
            </a:pPr>
            <a:r>
              <a:t> 3  v-bin-seb-i2-aa.merit-aa2.umnet.umich.edu (192.12.80.33)  6.610 ms  6.545 ms  6.654 ms</a:t>
            </a:r>
          </a:p>
          <a:p>
            <a:pPr defTabSz="546100">
              <a:defRPr sz="3100">
                <a:solidFill>
                  <a:srgbClr val="FFFFFF"/>
                </a:solidFill>
                <a:latin typeface="+mn-lt"/>
                <a:ea typeface="+mn-ea"/>
                <a:cs typeface="+mn-cs"/>
                <a:sym typeface="Gill Sans"/>
              </a:defRPr>
            </a:pPr>
            <a:r>
              <a:t> 4  192.122.183.30 (192.122.183.30)  7.919 ms  7.209 ms  7.122 ms</a:t>
            </a:r>
          </a:p>
          <a:p>
            <a:pPr defTabSz="546100">
              <a:defRPr sz="3100">
                <a:solidFill>
                  <a:srgbClr val="FFFFFF"/>
                </a:solidFill>
                <a:latin typeface="+mn-lt"/>
                <a:ea typeface="+mn-ea"/>
                <a:cs typeface="+mn-cs"/>
                <a:sym typeface="Gill Sans"/>
              </a:defRPr>
            </a:pPr>
            <a:r>
              <a:t> 5  so-4-3-0.0.rtr.kans.net.internet2.edu (64.57.28.36)  17.672 ms  17.836 ms  17.673 ms</a:t>
            </a:r>
          </a:p>
          <a:p>
            <a:pPr defTabSz="546100">
              <a:defRPr sz="3100">
                <a:solidFill>
                  <a:srgbClr val="FFFFFF"/>
                </a:solidFill>
                <a:latin typeface="+mn-lt"/>
                <a:ea typeface="+mn-ea"/>
                <a:cs typeface="+mn-cs"/>
                <a:sym typeface="Gill Sans"/>
              </a:defRPr>
            </a:pPr>
            <a:r>
              <a:t> 6  so-0-1-0.0.rtr.hous.net.internet2.edu (64.57.28.57)  31.800 ms  41.967 ms  31.787 ms</a:t>
            </a:r>
          </a:p>
          <a:p>
            <a:pPr defTabSz="546100">
              <a:defRPr sz="3100">
                <a:solidFill>
                  <a:srgbClr val="FFFFFF"/>
                </a:solidFill>
                <a:latin typeface="+mn-lt"/>
                <a:ea typeface="+mn-ea"/>
                <a:cs typeface="+mn-cs"/>
                <a:sym typeface="Gill Sans"/>
              </a:defRPr>
            </a:pPr>
            <a:r>
              <a:t> 7  so-3-0-0.0.rtr.losa.net.internet2.edu (64.57.28.44)  63.478 ms  63.704 ms  63.710 ms</a:t>
            </a:r>
          </a:p>
          <a:p>
            <a:pPr defTabSz="546100">
              <a:defRPr sz="3100">
                <a:solidFill>
                  <a:srgbClr val="FFFFFF"/>
                </a:solidFill>
                <a:latin typeface="+mn-lt"/>
                <a:ea typeface="+mn-ea"/>
                <a:cs typeface="+mn-cs"/>
                <a:sym typeface="Gill Sans"/>
              </a:defRPr>
            </a:pPr>
            <a:r>
              <a:t> 8  hpr-lax-hpr--i2-newnet.cenic.net (137.164.26.132)  63.093 ms  63.026 ms  63.384 ms</a:t>
            </a:r>
          </a:p>
          <a:p>
            <a:pPr defTabSz="546100">
              <a:defRPr sz="3100">
                <a:solidFill>
                  <a:srgbClr val="FFFFFF"/>
                </a:solidFill>
                <a:latin typeface="+mn-lt"/>
                <a:ea typeface="+mn-ea"/>
                <a:cs typeface="+mn-cs"/>
                <a:sym typeface="Gill Sans"/>
              </a:defRPr>
            </a:pPr>
            <a:r>
              <a:t> 9  svl-hpr--lax-hpr-10ge.cenic.net (137.164.25.13)  71.242 ms  71.542 ms  76.282 ms</a:t>
            </a:r>
          </a:p>
          <a:p>
            <a:pPr defTabSz="546100">
              <a:defRPr sz="3100">
                <a:solidFill>
                  <a:srgbClr val="FFFFFF"/>
                </a:solidFill>
                <a:latin typeface="+mn-lt"/>
                <a:ea typeface="+mn-ea"/>
                <a:cs typeface="+mn-cs"/>
                <a:sym typeface="Gill Sans"/>
              </a:defRPr>
            </a:pPr>
            <a:r>
              <a:t>10  oak-hpr--svl-hpr-10ge.cenic.net (137.164.25.9)  72.744 ms  72.243 ms  72.556 ms</a:t>
            </a:r>
          </a:p>
          <a:p>
            <a:pPr defTabSz="546100">
              <a:defRPr sz="3100">
                <a:solidFill>
                  <a:srgbClr val="FFFFFF"/>
                </a:solidFill>
                <a:latin typeface="+mn-lt"/>
                <a:ea typeface="+mn-ea"/>
                <a:cs typeface="+mn-cs"/>
                <a:sym typeface="Gill Sans"/>
              </a:defRPr>
            </a:pPr>
            <a:r>
              <a:t>11  hpr-stan-ge--oak-hpr.cenic.net (137.164.27.158)  73.763 ms  73.396 ms  73.665 ms</a:t>
            </a:r>
          </a:p>
          <a:p>
            <a:pPr defTabSz="546100">
              <a:defRPr sz="3100">
                <a:solidFill>
                  <a:srgbClr val="FFFFFF"/>
                </a:solidFill>
                <a:latin typeface="+mn-lt"/>
                <a:ea typeface="+mn-ea"/>
                <a:cs typeface="+mn-cs"/>
                <a:sym typeface="Gill Sans"/>
              </a:defRPr>
            </a:pPr>
            <a:r>
              <a:t>12  bbra-rtr.Stanford.EDU (171.64.1.</a:t>
            </a:r>
            <a:r>
              <a:rPr sz="3000"/>
              <a:t>134</a:t>
            </a:r>
            <a:r>
              <a:t>)  73.577 ms  73.682 ms  73.492 ms</a:t>
            </a:r>
          </a:p>
          <a:p>
            <a:pPr defTabSz="546100">
              <a:defRPr sz="3100">
                <a:solidFill>
                  <a:srgbClr val="FFFFFF"/>
                </a:solidFill>
                <a:latin typeface="+mn-lt"/>
                <a:ea typeface="+mn-ea"/>
                <a:cs typeface="+mn-cs"/>
                <a:sym typeface="Gill Sans"/>
              </a:defRPr>
            </a:pPr>
            <a:r>
              <a:t>13  * * *</a:t>
            </a:r>
          </a:p>
          <a:p>
            <a:pPr defTabSz="546100">
              <a:defRPr sz="3100">
                <a:solidFill>
                  <a:srgbClr val="FFFFFF"/>
                </a:solidFill>
                <a:latin typeface="+mn-lt"/>
                <a:ea typeface="+mn-ea"/>
                <a:cs typeface="+mn-cs"/>
                <a:sym typeface="Gill Sans"/>
              </a:defRPr>
            </a:pPr>
            <a:r>
              <a:t>14  www5.Stanford.EDU (171.67.20.37)  77.317 ms  77.128 ms  77.648 ms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Traceroute"/>
          <p:cNvSpPr txBox="1"/>
          <p:nvPr>
            <p:ph type="title"/>
          </p:nvPr>
        </p:nvSpPr>
        <p:spPr>
          <a:xfrm>
            <a:off x="9080500" y="241300"/>
            <a:ext cx="6007100" cy="1358900"/>
          </a:xfrm>
          <a:prstGeom prst="rect">
            <a:avLst/>
          </a:prstGeom>
        </p:spPr>
        <p:txBody>
          <a:bodyPr/>
          <a:lstStyle>
            <a:lvl1pPr>
              <a:defRPr>
                <a:solidFill>
                  <a:srgbClr val="FFFB00"/>
                </a:solidFill>
              </a:defRPr>
            </a:lvl1pPr>
          </a:lstStyle>
          <a:p>
            <a:pPr/>
            <a:r>
              <a:t>Traceroute</a:t>
            </a:r>
          </a:p>
        </p:txBody>
      </p:sp>
      <p:sp>
        <p:nvSpPr>
          <p:cNvPr id="787" name="$ traceroute www.msu.edu…"/>
          <p:cNvSpPr txBox="1"/>
          <p:nvPr/>
        </p:nvSpPr>
        <p:spPr>
          <a:xfrm>
            <a:off x="479933" y="2584450"/>
            <a:ext cx="16243301" cy="543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3100">
                <a:solidFill>
                  <a:srgbClr val="FFFFFF"/>
                </a:solidFill>
                <a:latin typeface="+mn-lt"/>
                <a:ea typeface="+mn-ea"/>
                <a:cs typeface="+mn-cs"/>
                <a:sym typeface="Gill Sans"/>
              </a:defRPr>
            </a:pPr>
            <a:r>
              <a:t>$ </a:t>
            </a:r>
            <a:r>
              <a:rPr>
                <a:solidFill>
                  <a:srgbClr val="FF2600"/>
                </a:solidFill>
              </a:rPr>
              <a:t>traceroute www.msu.edu</a:t>
            </a:r>
          </a:p>
          <a:p>
            <a:pPr defTabSz="546100">
              <a:defRPr sz="3100">
                <a:solidFill>
                  <a:srgbClr val="FFFFFF"/>
                </a:solidFill>
                <a:latin typeface="+mn-lt"/>
                <a:ea typeface="+mn-ea"/>
                <a:cs typeface="+mn-cs"/>
                <a:sym typeface="Gill Sans"/>
              </a:defRPr>
            </a:pPr>
            <a:r>
              <a:t>traceroute to www.msu.edu (35.8.10.30), 64 hops max, 40 byte packets</a:t>
            </a:r>
          </a:p>
          <a:p>
            <a:pPr defTabSz="546100">
              <a:defRPr sz="3100">
                <a:solidFill>
                  <a:srgbClr val="FFFFFF"/>
                </a:solidFill>
                <a:latin typeface="+mn-lt"/>
                <a:ea typeface="+mn-ea"/>
                <a:cs typeface="+mn-cs"/>
                <a:sym typeface="Gill Sans"/>
              </a:defRPr>
            </a:pPr>
            <a:r>
              <a:t> 1  141.211.203.252 (141.211.203.252)  2.644 ms  0.973 ms  14.162 ms</a:t>
            </a:r>
          </a:p>
          <a:p>
            <a:pPr defTabSz="546100">
              <a:defRPr sz="3100">
                <a:solidFill>
                  <a:srgbClr val="FFFFFF"/>
                </a:solidFill>
                <a:latin typeface="+mn-lt"/>
                <a:ea typeface="+mn-ea"/>
                <a:cs typeface="+mn-cs"/>
                <a:sym typeface="Gill Sans"/>
              </a:defRPr>
            </a:pPr>
            <a:r>
              <a:t> 2  v-bin-seb.r-bin-seb.umnet.umich.edu (192.122.183.61)  1.847 ms  0.561 ms  0.496 ms</a:t>
            </a:r>
          </a:p>
          <a:p>
            <a:pPr defTabSz="546100">
              <a:defRPr sz="3100">
                <a:solidFill>
                  <a:srgbClr val="FFFFFF"/>
                </a:solidFill>
                <a:latin typeface="+mn-lt"/>
                <a:ea typeface="+mn-ea"/>
                <a:cs typeface="+mn-cs"/>
                <a:sym typeface="Gill Sans"/>
              </a:defRPr>
            </a:pPr>
            <a:r>
              <a:t> 3  v-bin-seb-i2-aa.merit-aa2.umnet.umich.edu (192.12.80.33)  6.490 ms  6.499 ms  6.529 ms</a:t>
            </a:r>
          </a:p>
          <a:p>
            <a:pPr defTabSz="546100">
              <a:defRPr sz="3100">
                <a:solidFill>
                  <a:srgbClr val="FFFFFF"/>
                </a:solidFill>
                <a:latin typeface="+mn-lt"/>
                <a:ea typeface="+mn-ea"/>
                <a:cs typeface="+mn-cs"/>
                <a:sym typeface="Gill Sans"/>
              </a:defRPr>
            </a:pPr>
            <a:r>
              <a:t> 4  lt-0-3-0x1.eq-chi2.mich.net (198.108.23.121)  8.096 ms  8.113 ms  8.103 ms</a:t>
            </a:r>
          </a:p>
          <a:p>
            <a:pPr defTabSz="546100">
              <a:defRPr sz="3100">
                <a:solidFill>
                  <a:srgbClr val="FFFFFF"/>
                </a:solidFill>
                <a:latin typeface="+mn-lt"/>
                <a:ea typeface="+mn-ea"/>
                <a:cs typeface="+mn-cs"/>
                <a:sym typeface="Gill Sans"/>
              </a:defRPr>
            </a:pPr>
            <a:r>
              <a:t> 5  xe-0-0-0x23.msu6.mich.net (198.108.23.213)  7.831 ms  7.962 ms  7.965 ms</a:t>
            </a:r>
          </a:p>
          <a:p>
            <a:pPr defTabSz="546100">
              <a:defRPr sz="3100">
                <a:solidFill>
                  <a:srgbClr val="FFFFFF"/>
                </a:solidFill>
                <a:latin typeface="+mn-lt"/>
                <a:ea typeface="+mn-ea"/>
                <a:cs typeface="+mn-cs"/>
                <a:sym typeface="Gill Sans"/>
              </a:defRPr>
            </a:pPr>
            <a:r>
              <a:t> 6  192.122.183.227 (192.122.183.227)  12.953 ms  12.339 ms  10.322 ms</a:t>
            </a:r>
          </a:p>
          <a:p>
            <a:pPr defTabSz="546100">
              <a:defRPr sz="3100">
                <a:solidFill>
                  <a:srgbClr val="FFFFFF"/>
                </a:solidFill>
                <a:latin typeface="+mn-lt"/>
                <a:ea typeface="+mn-ea"/>
                <a:cs typeface="+mn-cs"/>
                <a:sym typeface="Gill Sans"/>
              </a:defRPr>
            </a:pPr>
            <a:r>
              <a:t> 7  cc-t1-ge1-23.net.msu.edu (35.9.101.209)  9.522 ms  9.406 ms  9.817 ms</a:t>
            </a:r>
          </a:p>
          <a:p>
            <a:pPr defTabSz="546100">
              <a:defRPr sz="3100">
                <a:solidFill>
                  <a:srgbClr val="FFFFFF"/>
                </a:solidFill>
                <a:latin typeface="+mn-lt"/>
                <a:ea typeface="+mn-ea"/>
                <a:cs typeface="+mn-cs"/>
                <a:sym typeface="Gill Sans"/>
              </a:defRPr>
            </a:pPr>
            <a:r>
              <a:t> 8  * * *</a:t>
            </a:r>
          </a:p>
          <a:p>
            <a:pPr defTabSz="546100">
              <a:defRPr sz="3100">
                <a:solidFill>
                  <a:srgbClr val="FFFFFF"/>
                </a:solidFill>
                <a:latin typeface="+mn-lt"/>
                <a:ea typeface="+mn-ea"/>
                <a:cs typeface="+mn-cs"/>
                <a:sym typeface="Gill Sans"/>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tore and Forward Networking"/>
          <p:cNvSpPr txBox="1"/>
          <p:nvPr>
            <p:ph type="title"/>
          </p:nvPr>
        </p:nvSpPr>
        <p:spPr>
          <a:prstGeom prst="rect">
            <a:avLst/>
          </a:prstGeom>
        </p:spPr>
        <p:txBody>
          <a:bodyPr/>
          <a:lstStyle>
            <a:lvl1pPr>
              <a:defRPr>
                <a:solidFill>
                  <a:srgbClr val="FFFB00"/>
                </a:solidFill>
              </a:defRPr>
            </a:lvl1pPr>
          </a:lstStyle>
          <a:p>
            <a:pPr/>
            <a:r>
              <a:t>Store and Forward Networking</a:t>
            </a:r>
          </a:p>
        </p:txBody>
      </p:sp>
      <p:pic>
        <p:nvPicPr>
          <p:cNvPr id="176" name="11949839031316979841alcatel_oxo_nicolas_cle_.svg.med.png" descr="11949839031316979841alcatel_oxo_nicolas_cle_.svg.med.png"/>
          <p:cNvPicPr>
            <a:picLocks noChangeAspect="1"/>
          </p:cNvPicPr>
          <p:nvPr/>
        </p:nvPicPr>
        <p:blipFill>
          <a:blip r:embed="rId3">
            <a:extLst/>
          </a:blip>
          <a:stretch>
            <a:fillRect/>
          </a:stretch>
        </p:blipFill>
        <p:spPr>
          <a:xfrm>
            <a:off x="4216400" y="2489200"/>
            <a:ext cx="3810000" cy="1943100"/>
          </a:xfrm>
          <a:prstGeom prst="rect">
            <a:avLst/>
          </a:prstGeom>
          <a:ln w="12700">
            <a:miter lim="400000"/>
          </a:ln>
        </p:spPr>
      </p:pic>
      <p:sp>
        <p:nvSpPr>
          <p:cNvPr id="177" name="Line"/>
          <p:cNvSpPr/>
          <p:nvPr/>
        </p:nvSpPr>
        <p:spPr>
          <a:xfrm flipH="1" flipV="1">
            <a:off x="1995185" y="3169855"/>
            <a:ext cx="2099681" cy="184231"/>
          </a:xfrm>
          <a:prstGeom prst="line">
            <a:avLst/>
          </a:prstGeom>
          <a:ln w="76200">
            <a:solidFill>
              <a:srgbClr val="FFFB00"/>
            </a:solidFill>
            <a:miter lim="400000"/>
            <a:headEnd type="triangle"/>
          </a:ln>
        </p:spPr>
        <p:txBody>
          <a:bodyPr lIns="0" tIns="0" rIns="0" bIns="0"/>
          <a:lstStyle/>
          <a:p>
            <a:pPr/>
          </a:p>
        </p:txBody>
      </p:sp>
      <p:sp>
        <p:nvSpPr>
          <p:cNvPr id="178" name="Line"/>
          <p:cNvSpPr/>
          <p:nvPr/>
        </p:nvSpPr>
        <p:spPr>
          <a:xfrm flipH="1">
            <a:off x="1995989" y="3784760"/>
            <a:ext cx="1984898" cy="659919"/>
          </a:xfrm>
          <a:prstGeom prst="line">
            <a:avLst/>
          </a:prstGeom>
          <a:ln w="76200">
            <a:solidFill>
              <a:srgbClr val="FFFB00"/>
            </a:solidFill>
            <a:miter lim="400000"/>
            <a:headEnd type="triangle"/>
          </a:ln>
        </p:spPr>
        <p:txBody>
          <a:bodyPr lIns="0" tIns="0" rIns="0" bIns="0"/>
          <a:lstStyle/>
          <a:p>
            <a:pPr/>
          </a:p>
        </p:txBody>
      </p:sp>
      <p:grpSp>
        <p:nvGrpSpPr>
          <p:cNvPr id="195" name="Group"/>
          <p:cNvGrpSpPr/>
          <p:nvPr/>
        </p:nvGrpSpPr>
        <p:grpSpPr>
          <a:xfrm>
            <a:off x="731837" y="2673225"/>
            <a:ext cx="1130301" cy="812926"/>
            <a:chOff x="0" y="0"/>
            <a:chExt cx="1130300" cy="812925"/>
          </a:xfrm>
        </p:grpSpPr>
        <p:grpSp>
          <p:nvGrpSpPr>
            <p:cNvPr id="193" name="Group"/>
            <p:cNvGrpSpPr/>
            <p:nvPr/>
          </p:nvGrpSpPr>
          <p:grpSpPr>
            <a:xfrm>
              <a:off x="0" y="0"/>
              <a:ext cx="1130301" cy="812926"/>
              <a:chOff x="0" y="0"/>
              <a:chExt cx="1130300" cy="812925"/>
            </a:xfrm>
          </p:grpSpPr>
          <p:grpSp>
            <p:nvGrpSpPr>
              <p:cNvPr id="191" name="Group"/>
              <p:cNvGrpSpPr/>
              <p:nvPr/>
            </p:nvGrpSpPr>
            <p:grpSpPr>
              <a:xfrm>
                <a:off x="0" y="0"/>
                <a:ext cx="1130301" cy="812926"/>
                <a:chOff x="0" y="0"/>
                <a:chExt cx="1130300" cy="812925"/>
              </a:xfrm>
            </p:grpSpPr>
            <p:grpSp>
              <p:nvGrpSpPr>
                <p:cNvPr id="181" name="Group"/>
                <p:cNvGrpSpPr/>
                <p:nvPr/>
              </p:nvGrpSpPr>
              <p:grpSpPr>
                <a:xfrm>
                  <a:off x="154551" y="0"/>
                  <a:ext cx="823505" cy="519264"/>
                  <a:chOff x="0" y="0"/>
                  <a:chExt cx="823504" cy="519263"/>
                </a:xfrm>
              </p:grpSpPr>
              <p:sp>
                <p:nvSpPr>
                  <p:cNvPr id="179" name="Rectangle"/>
                  <p:cNvSpPr/>
                  <p:nvPr/>
                </p:nvSpPr>
                <p:spPr>
                  <a:xfrm>
                    <a:off x="0" y="0"/>
                    <a:ext cx="823505" cy="519264"/>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80" name="Rounded Rectangle"/>
                  <p:cNvSpPr/>
                  <p:nvPr/>
                </p:nvSpPr>
                <p:spPr>
                  <a:xfrm>
                    <a:off x="65741" y="46632"/>
                    <a:ext cx="690869" cy="427259"/>
                  </a:xfrm>
                  <a:prstGeom prst="roundRect">
                    <a:avLst>
                      <a:gd name="adj" fmla="val 15739"/>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188" name="Group"/>
                <p:cNvGrpSpPr/>
                <p:nvPr/>
              </p:nvGrpSpPr>
              <p:grpSpPr>
                <a:xfrm>
                  <a:off x="0" y="676806"/>
                  <a:ext cx="1130301" cy="136120"/>
                  <a:chOff x="0" y="0"/>
                  <a:chExt cx="1130300" cy="136118"/>
                </a:xfrm>
              </p:grpSpPr>
              <p:sp>
                <p:nvSpPr>
                  <p:cNvPr id="182" name="Line"/>
                  <p:cNvSpPr/>
                  <p:nvPr/>
                </p:nvSpPr>
                <p:spPr>
                  <a:xfrm flipH="1">
                    <a:off x="0" y="0"/>
                    <a:ext cx="149938" cy="10586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83" name="Line"/>
                  <p:cNvSpPr/>
                  <p:nvPr/>
                </p:nvSpPr>
                <p:spPr>
                  <a:xfrm>
                    <a:off x="0" y="105869"/>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84" name="Line"/>
                  <p:cNvSpPr/>
                  <p:nvPr/>
                </p:nvSpPr>
                <p:spPr>
                  <a:xfrm>
                    <a:off x="0" y="134857"/>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85" name="Line"/>
                  <p:cNvSpPr/>
                  <p:nvPr/>
                </p:nvSpPr>
                <p:spPr>
                  <a:xfrm>
                    <a:off x="0" y="105869"/>
                    <a:ext cx="1154"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86" name="Line"/>
                  <p:cNvSpPr/>
                  <p:nvPr/>
                </p:nvSpPr>
                <p:spPr>
                  <a:xfrm>
                    <a:off x="982668" y="0"/>
                    <a:ext cx="146479" cy="105870"/>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87" name="Line"/>
                  <p:cNvSpPr/>
                  <p:nvPr/>
                </p:nvSpPr>
                <p:spPr>
                  <a:xfrm>
                    <a:off x="1129146" y="105869"/>
                    <a:ext cx="1155"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189" name="Rectangle"/>
                <p:cNvSpPr/>
                <p:nvPr/>
              </p:nvSpPr>
              <p:spPr>
                <a:xfrm>
                  <a:off x="156857" y="535648"/>
                  <a:ext cx="822353" cy="133598"/>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90" name="Line"/>
                <p:cNvSpPr/>
                <p:nvPr/>
              </p:nvSpPr>
              <p:spPr>
                <a:xfrm>
                  <a:off x="773909" y="602446"/>
                  <a:ext cx="163779" cy="1261"/>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192" name="Rectangle"/>
              <p:cNvSpPr/>
              <p:nvPr/>
            </p:nvSpPr>
            <p:spPr>
              <a:xfrm flipH="1" rot="10800000">
                <a:off x="208759" y="578499"/>
                <a:ext cx="88810" cy="13865"/>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194" name="Snapshot 2008-09-30 11-49-33.jpg" descr="Snapshot 2008-09-30 11-49-33.jpg"/>
            <p:cNvPicPr>
              <a:picLocks noChangeAspect="1"/>
            </p:cNvPicPr>
            <p:nvPr/>
          </p:nvPicPr>
          <p:blipFill>
            <a:blip r:embed="rId4">
              <a:extLst/>
            </a:blip>
            <a:stretch>
              <a:fillRect/>
            </a:stretch>
          </p:blipFill>
          <p:spPr>
            <a:xfrm>
              <a:off x="299975" y="69599"/>
              <a:ext cx="528959" cy="379088"/>
            </a:xfrm>
            <a:prstGeom prst="rect">
              <a:avLst/>
            </a:prstGeom>
            <a:ln w="12700" cap="flat">
              <a:noFill/>
              <a:miter lim="400000"/>
            </a:ln>
            <a:effectLst/>
          </p:spPr>
        </p:pic>
      </p:grpSp>
      <p:sp>
        <p:nvSpPr>
          <p:cNvPr id="196" name="Line"/>
          <p:cNvSpPr/>
          <p:nvPr/>
        </p:nvSpPr>
        <p:spPr>
          <a:xfrm flipH="1">
            <a:off x="2098875" y="4400469"/>
            <a:ext cx="2040682" cy="1299420"/>
          </a:xfrm>
          <a:prstGeom prst="line">
            <a:avLst/>
          </a:prstGeom>
          <a:ln w="76200">
            <a:solidFill>
              <a:srgbClr val="FFFB00"/>
            </a:solidFill>
            <a:miter lim="400000"/>
            <a:headEnd type="triangle"/>
          </a:ln>
        </p:spPr>
        <p:txBody>
          <a:bodyPr lIns="0" tIns="0" rIns="0" bIns="0"/>
          <a:lstStyle/>
          <a:p>
            <a:pPr/>
          </a:p>
        </p:txBody>
      </p:sp>
      <p:pic>
        <p:nvPicPr>
          <p:cNvPr id="197" name="11949839031316979841alcatel_oxo_nicolas_cle_.svg.med.png" descr="11949839031316979841alcatel_oxo_nicolas_cle_.svg.med.png"/>
          <p:cNvPicPr>
            <a:picLocks noChangeAspect="1"/>
          </p:cNvPicPr>
          <p:nvPr/>
        </p:nvPicPr>
        <p:blipFill>
          <a:blip r:embed="rId3">
            <a:extLst/>
          </a:blip>
          <a:stretch>
            <a:fillRect/>
          </a:stretch>
        </p:blipFill>
        <p:spPr>
          <a:xfrm>
            <a:off x="11798300" y="2108200"/>
            <a:ext cx="3810000" cy="1943100"/>
          </a:xfrm>
          <a:prstGeom prst="rect">
            <a:avLst/>
          </a:prstGeom>
          <a:ln w="12700">
            <a:miter lim="400000"/>
          </a:ln>
        </p:spPr>
      </p:pic>
      <p:sp>
        <p:nvSpPr>
          <p:cNvPr id="198" name="Line"/>
          <p:cNvSpPr/>
          <p:nvPr/>
        </p:nvSpPr>
        <p:spPr>
          <a:xfrm>
            <a:off x="8128000" y="3189468"/>
            <a:ext cx="3570790" cy="25883"/>
          </a:xfrm>
          <a:prstGeom prst="line">
            <a:avLst/>
          </a:prstGeom>
          <a:ln w="76200">
            <a:solidFill>
              <a:srgbClr val="FFFB00"/>
            </a:solidFill>
            <a:miter lim="400000"/>
            <a:headEnd type="triangle"/>
            <a:tailEnd type="triangle"/>
          </a:ln>
        </p:spPr>
        <p:txBody>
          <a:bodyPr lIns="0" tIns="0" rIns="0" bIns="0"/>
          <a:lstStyle/>
          <a:p>
            <a:pPr/>
          </a:p>
        </p:txBody>
      </p:sp>
      <p:pic>
        <p:nvPicPr>
          <p:cNvPr id="199" name="11949839031316979841alcatel_oxo_nicolas_cle_.svg.med.png" descr="11949839031316979841alcatel_oxo_nicolas_cle_.svg.med.png"/>
          <p:cNvPicPr>
            <a:picLocks noChangeAspect="1"/>
          </p:cNvPicPr>
          <p:nvPr/>
        </p:nvPicPr>
        <p:blipFill>
          <a:blip r:embed="rId3">
            <a:extLst/>
          </a:blip>
          <a:stretch>
            <a:fillRect/>
          </a:stretch>
        </p:blipFill>
        <p:spPr>
          <a:xfrm>
            <a:off x="11557000" y="4356100"/>
            <a:ext cx="3810000" cy="1943100"/>
          </a:xfrm>
          <a:prstGeom prst="rect">
            <a:avLst/>
          </a:prstGeom>
          <a:ln w="12700">
            <a:miter lim="400000"/>
          </a:ln>
        </p:spPr>
      </p:pic>
      <p:grpSp>
        <p:nvGrpSpPr>
          <p:cNvPr id="216" name="Group"/>
          <p:cNvGrpSpPr/>
          <p:nvPr/>
        </p:nvGrpSpPr>
        <p:grpSpPr>
          <a:xfrm>
            <a:off x="731837" y="4159125"/>
            <a:ext cx="1130301" cy="812926"/>
            <a:chOff x="0" y="0"/>
            <a:chExt cx="1130300" cy="812925"/>
          </a:xfrm>
        </p:grpSpPr>
        <p:grpSp>
          <p:nvGrpSpPr>
            <p:cNvPr id="214" name="Group"/>
            <p:cNvGrpSpPr/>
            <p:nvPr/>
          </p:nvGrpSpPr>
          <p:grpSpPr>
            <a:xfrm>
              <a:off x="0" y="0"/>
              <a:ext cx="1130301" cy="812926"/>
              <a:chOff x="0" y="0"/>
              <a:chExt cx="1130300" cy="812925"/>
            </a:xfrm>
          </p:grpSpPr>
          <p:grpSp>
            <p:nvGrpSpPr>
              <p:cNvPr id="212" name="Group"/>
              <p:cNvGrpSpPr/>
              <p:nvPr/>
            </p:nvGrpSpPr>
            <p:grpSpPr>
              <a:xfrm>
                <a:off x="0" y="0"/>
                <a:ext cx="1130301" cy="812926"/>
                <a:chOff x="0" y="0"/>
                <a:chExt cx="1130300" cy="812925"/>
              </a:xfrm>
            </p:grpSpPr>
            <p:grpSp>
              <p:nvGrpSpPr>
                <p:cNvPr id="202" name="Group"/>
                <p:cNvGrpSpPr/>
                <p:nvPr/>
              </p:nvGrpSpPr>
              <p:grpSpPr>
                <a:xfrm>
                  <a:off x="154551" y="0"/>
                  <a:ext cx="823505" cy="519264"/>
                  <a:chOff x="0" y="0"/>
                  <a:chExt cx="823504" cy="519263"/>
                </a:xfrm>
              </p:grpSpPr>
              <p:sp>
                <p:nvSpPr>
                  <p:cNvPr id="200" name="Rectangle"/>
                  <p:cNvSpPr/>
                  <p:nvPr/>
                </p:nvSpPr>
                <p:spPr>
                  <a:xfrm>
                    <a:off x="0" y="0"/>
                    <a:ext cx="823505" cy="519264"/>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01" name="Rounded Rectangle"/>
                  <p:cNvSpPr/>
                  <p:nvPr/>
                </p:nvSpPr>
                <p:spPr>
                  <a:xfrm>
                    <a:off x="65741" y="46632"/>
                    <a:ext cx="690869" cy="427259"/>
                  </a:xfrm>
                  <a:prstGeom prst="roundRect">
                    <a:avLst>
                      <a:gd name="adj" fmla="val 15739"/>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209" name="Group"/>
                <p:cNvGrpSpPr/>
                <p:nvPr/>
              </p:nvGrpSpPr>
              <p:grpSpPr>
                <a:xfrm>
                  <a:off x="0" y="676806"/>
                  <a:ext cx="1130301" cy="136120"/>
                  <a:chOff x="0" y="0"/>
                  <a:chExt cx="1130300" cy="136118"/>
                </a:xfrm>
              </p:grpSpPr>
              <p:sp>
                <p:nvSpPr>
                  <p:cNvPr id="203" name="Line"/>
                  <p:cNvSpPr/>
                  <p:nvPr/>
                </p:nvSpPr>
                <p:spPr>
                  <a:xfrm flipH="1">
                    <a:off x="0" y="0"/>
                    <a:ext cx="149938" cy="10586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04" name="Line"/>
                  <p:cNvSpPr/>
                  <p:nvPr/>
                </p:nvSpPr>
                <p:spPr>
                  <a:xfrm>
                    <a:off x="0" y="105869"/>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05" name="Line"/>
                  <p:cNvSpPr/>
                  <p:nvPr/>
                </p:nvSpPr>
                <p:spPr>
                  <a:xfrm>
                    <a:off x="0" y="134857"/>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06" name="Line"/>
                  <p:cNvSpPr/>
                  <p:nvPr/>
                </p:nvSpPr>
                <p:spPr>
                  <a:xfrm>
                    <a:off x="0" y="105869"/>
                    <a:ext cx="1154"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07" name="Line"/>
                  <p:cNvSpPr/>
                  <p:nvPr/>
                </p:nvSpPr>
                <p:spPr>
                  <a:xfrm>
                    <a:off x="982668" y="0"/>
                    <a:ext cx="146479" cy="105870"/>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08" name="Line"/>
                  <p:cNvSpPr/>
                  <p:nvPr/>
                </p:nvSpPr>
                <p:spPr>
                  <a:xfrm>
                    <a:off x="1129146" y="105869"/>
                    <a:ext cx="1155"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210" name="Rectangle"/>
                <p:cNvSpPr/>
                <p:nvPr/>
              </p:nvSpPr>
              <p:spPr>
                <a:xfrm>
                  <a:off x="156857" y="535648"/>
                  <a:ext cx="822353" cy="133598"/>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11" name="Line"/>
                <p:cNvSpPr/>
                <p:nvPr/>
              </p:nvSpPr>
              <p:spPr>
                <a:xfrm>
                  <a:off x="773909" y="602446"/>
                  <a:ext cx="163779" cy="1261"/>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213" name="Rectangle"/>
              <p:cNvSpPr/>
              <p:nvPr/>
            </p:nvSpPr>
            <p:spPr>
              <a:xfrm flipH="1" rot="10800000">
                <a:off x="208759" y="578499"/>
                <a:ext cx="88810" cy="13865"/>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215" name="Snapshot 2008-09-30 11-49-33.jpg" descr="Snapshot 2008-09-30 11-49-33.jpg"/>
            <p:cNvPicPr>
              <a:picLocks noChangeAspect="1"/>
            </p:cNvPicPr>
            <p:nvPr/>
          </p:nvPicPr>
          <p:blipFill>
            <a:blip r:embed="rId4">
              <a:extLst/>
            </a:blip>
            <a:stretch>
              <a:fillRect/>
            </a:stretch>
          </p:blipFill>
          <p:spPr>
            <a:xfrm>
              <a:off x="299975" y="69599"/>
              <a:ext cx="528959" cy="379088"/>
            </a:xfrm>
            <a:prstGeom prst="rect">
              <a:avLst/>
            </a:prstGeom>
            <a:ln w="12700" cap="flat">
              <a:noFill/>
              <a:miter lim="400000"/>
            </a:ln>
            <a:effectLst/>
          </p:spPr>
        </p:pic>
      </p:grpSp>
      <p:grpSp>
        <p:nvGrpSpPr>
          <p:cNvPr id="233" name="Group"/>
          <p:cNvGrpSpPr/>
          <p:nvPr/>
        </p:nvGrpSpPr>
        <p:grpSpPr>
          <a:xfrm>
            <a:off x="731837" y="5606925"/>
            <a:ext cx="1130301" cy="812926"/>
            <a:chOff x="0" y="0"/>
            <a:chExt cx="1130300" cy="812925"/>
          </a:xfrm>
        </p:grpSpPr>
        <p:grpSp>
          <p:nvGrpSpPr>
            <p:cNvPr id="231" name="Group"/>
            <p:cNvGrpSpPr/>
            <p:nvPr/>
          </p:nvGrpSpPr>
          <p:grpSpPr>
            <a:xfrm>
              <a:off x="0" y="0"/>
              <a:ext cx="1130301" cy="812926"/>
              <a:chOff x="0" y="0"/>
              <a:chExt cx="1130300" cy="812925"/>
            </a:xfrm>
          </p:grpSpPr>
          <p:grpSp>
            <p:nvGrpSpPr>
              <p:cNvPr id="229" name="Group"/>
              <p:cNvGrpSpPr/>
              <p:nvPr/>
            </p:nvGrpSpPr>
            <p:grpSpPr>
              <a:xfrm>
                <a:off x="0" y="0"/>
                <a:ext cx="1130301" cy="812926"/>
                <a:chOff x="0" y="0"/>
                <a:chExt cx="1130300" cy="812925"/>
              </a:xfrm>
            </p:grpSpPr>
            <p:grpSp>
              <p:nvGrpSpPr>
                <p:cNvPr id="219" name="Group"/>
                <p:cNvGrpSpPr/>
                <p:nvPr/>
              </p:nvGrpSpPr>
              <p:grpSpPr>
                <a:xfrm>
                  <a:off x="154551" y="0"/>
                  <a:ext cx="823505" cy="519264"/>
                  <a:chOff x="0" y="0"/>
                  <a:chExt cx="823504" cy="519263"/>
                </a:xfrm>
              </p:grpSpPr>
              <p:sp>
                <p:nvSpPr>
                  <p:cNvPr id="217" name="Rectangle"/>
                  <p:cNvSpPr/>
                  <p:nvPr/>
                </p:nvSpPr>
                <p:spPr>
                  <a:xfrm>
                    <a:off x="0" y="0"/>
                    <a:ext cx="823505" cy="519264"/>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18" name="Rounded Rectangle"/>
                  <p:cNvSpPr/>
                  <p:nvPr/>
                </p:nvSpPr>
                <p:spPr>
                  <a:xfrm>
                    <a:off x="65741" y="46632"/>
                    <a:ext cx="690869" cy="427259"/>
                  </a:xfrm>
                  <a:prstGeom prst="roundRect">
                    <a:avLst>
                      <a:gd name="adj" fmla="val 15739"/>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226" name="Group"/>
                <p:cNvGrpSpPr/>
                <p:nvPr/>
              </p:nvGrpSpPr>
              <p:grpSpPr>
                <a:xfrm>
                  <a:off x="0" y="676806"/>
                  <a:ext cx="1130301" cy="136120"/>
                  <a:chOff x="0" y="0"/>
                  <a:chExt cx="1130300" cy="136118"/>
                </a:xfrm>
              </p:grpSpPr>
              <p:sp>
                <p:nvSpPr>
                  <p:cNvPr id="220" name="Line"/>
                  <p:cNvSpPr/>
                  <p:nvPr/>
                </p:nvSpPr>
                <p:spPr>
                  <a:xfrm flipH="1">
                    <a:off x="0" y="0"/>
                    <a:ext cx="149938" cy="10586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21" name="Line"/>
                  <p:cNvSpPr/>
                  <p:nvPr/>
                </p:nvSpPr>
                <p:spPr>
                  <a:xfrm>
                    <a:off x="0" y="105869"/>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22" name="Line"/>
                  <p:cNvSpPr/>
                  <p:nvPr/>
                </p:nvSpPr>
                <p:spPr>
                  <a:xfrm>
                    <a:off x="0" y="134857"/>
                    <a:ext cx="1129146" cy="1262"/>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23" name="Line"/>
                  <p:cNvSpPr/>
                  <p:nvPr/>
                </p:nvSpPr>
                <p:spPr>
                  <a:xfrm>
                    <a:off x="0" y="105869"/>
                    <a:ext cx="1154"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24" name="Line"/>
                  <p:cNvSpPr/>
                  <p:nvPr/>
                </p:nvSpPr>
                <p:spPr>
                  <a:xfrm>
                    <a:off x="982668" y="0"/>
                    <a:ext cx="146479" cy="105870"/>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225" name="Line"/>
                  <p:cNvSpPr/>
                  <p:nvPr/>
                </p:nvSpPr>
                <p:spPr>
                  <a:xfrm>
                    <a:off x="1129146" y="105869"/>
                    <a:ext cx="1155" cy="2898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227" name="Rectangle"/>
                <p:cNvSpPr/>
                <p:nvPr/>
              </p:nvSpPr>
              <p:spPr>
                <a:xfrm>
                  <a:off x="156857" y="535648"/>
                  <a:ext cx="822353" cy="133598"/>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28" name="Line"/>
                <p:cNvSpPr/>
                <p:nvPr/>
              </p:nvSpPr>
              <p:spPr>
                <a:xfrm>
                  <a:off x="773909" y="602446"/>
                  <a:ext cx="163779" cy="1261"/>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230" name="Rectangle"/>
              <p:cNvSpPr/>
              <p:nvPr/>
            </p:nvSpPr>
            <p:spPr>
              <a:xfrm flipH="1" rot="10800000">
                <a:off x="208759" y="578499"/>
                <a:ext cx="88810" cy="13865"/>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232" name="Snapshot 2008-09-30 11-49-33.jpg" descr="Snapshot 2008-09-30 11-49-33.jpg"/>
            <p:cNvPicPr>
              <a:picLocks noChangeAspect="1"/>
            </p:cNvPicPr>
            <p:nvPr/>
          </p:nvPicPr>
          <p:blipFill>
            <a:blip r:embed="rId4">
              <a:extLst/>
            </a:blip>
            <a:stretch>
              <a:fillRect/>
            </a:stretch>
          </p:blipFill>
          <p:spPr>
            <a:xfrm>
              <a:off x="299975" y="69599"/>
              <a:ext cx="528959" cy="379088"/>
            </a:xfrm>
            <a:prstGeom prst="rect">
              <a:avLst/>
            </a:prstGeom>
            <a:ln w="12700" cap="flat">
              <a:noFill/>
              <a:miter lim="400000"/>
            </a:ln>
            <a:effectLst/>
          </p:spPr>
        </p:pic>
      </p:grpSp>
      <p:pic>
        <p:nvPicPr>
          <p:cNvPr id="234" name="11949839031316979841alcatel_oxo_nicolas_cle_.svg.med.png" descr="11949839031316979841alcatel_oxo_nicolas_cle_.svg.med.png"/>
          <p:cNvPicPr>
            <a:picLocks noChangeAspect="1"/>
          </p:cNvPicPr>
          <p:nvPr/>
        </p:nvPicPr>
        <p:blipFill>
          <a:blip r:embed="rId3">
            <a:extLst/>
          </a:blip>
          <a:stretch>
            <a:fillRect/>
          </a:stretch>
        </p:blipFill>
        <p:spPr>
          <a:xfrm>
            <a:off x="11557000" y="6705600"/>
            <a:ext cx="3810000" cy="1943100"/>
          </a:xfrm>
          <a:prstGeom prst="rect">
            <a:avLst/>
          </a:prstGeom>
          <a:ln w="12700">
            <a:miter lim="400000"/>
          </a:ln>
        </p:spPr>
      </p:pic>
      <p:pic>
        <p:nvPicPr>
          <p:cNvPr id="235" name="11949839031316979841alcatel_oxo_nicolas_cle_.svg.med.png" descr="11949839031316979841alcatel_oxo_nicolas_cle_.svg.med.png"/>
          <p:cNvPicPr>
            <a:picLocks noChangeAspect="1"/>
          </p:cNvPicPr>
          <p:nvPr/>
        </p:nvPicPr>
        <p:blipFill>
          <a:blip r:embed="rId3">
            <a:extLst/>
          </a:blip>
          <a:stretch>
            <a:fillRect/>
          </a:stretch>
        </p:blipFill>
        <p:spPr>
          <a:xfrm>
            <a:off x="6286500" y="6045200"/>
            <a:ext cx="3810000" cy="1943100"/>
          </a:xfrm>
          <a:prstGeom prst="rect">
            <a:avLst/>
          </a:prstGeom>
          <a:ln w="12700">
            <a:miter lim="400000"/>
          </a:ln>
        </p:spPr>
      </p:pic>
      <p:sp>
        <p:nvSpPr>
          <p:cNvPr id="236" name="Line"/>
          <p:cNvSpPr/>
          <p:nvPr/>
        </p:nvSpPr>
        <p:spPr>
          <a:xfrm>
            <a:off x="13416826" y="3761611"/>
            <a:ext cx="41156" cy="699626"/>
          </a:xfrm>
          <a:prstGeom prst="line">
            <a:avLst/>
          </a:prstGeom>
          <a:ln w="76200">
            <a:solidFill>
              <a:srgbClr val="FFFB00"/>
            </a:solidFill>
            <a:miter lim="400000"/>
            <a:headEnd type="triangle"/>
            <a:tailEnd type="triangle"/>
          </a:ln>
        </p:spPr>
        <p:txBody>
          <a:bodyPr lIns="0" tIns="0" rIns="0" bIns="0"/>
          <a:lstStyle/>
          <a:p>
            <a:pPr/>
          </a:p>
        </p:txBody>
      </p:sp>
      <p:sp>
        <p:nvSpPr>
          <p:cNvPr id="237" name="Dialup"/>
          <p:cNvSpPr txBox="1"/>
          <p:nvPr/>
        </p:nvSpPr>
        <p:spPr>
          <a:xfrm>
            <a:off x="2599890" y="5702300"/>
            <a:ext cx="1309987"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Dialup</a:t>
            </a:r>
          </a:p>
        </p:txBody>
      </p:sp>
      <p:sp>
        <p:nvSpPr>
          <p:cNvPr id="238" name="Leased"/>
          <p:cNvSpPr txBox="1"/>
          <p:nvPr/>
        </p:nvSpPr>
        <p:spPr>
          <a:xfrm>
            <a:off x="8990818" y="4749800"/>
            <a:ext cx="1380531"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Leased</a:t>
            </a:r>
          </a:p>
        </p:txBody>
      </p:sp>
      <p:grpSp>
        <p:nvGrpSpPr>
          <p:cNvPr id="241" name="Group"/>
          <p:cNvGrpSpPr/>
          <p:nvPr/>
        </p:nvGrpSpPr>
        <p:grpSpPr>
          <a:xfrm>
            <a:off x="10309184" y="5823351"/>
            <a:ext cx="3148316" cy="1831374"/>
            <a:chOff x="0" y="0"/>
            <a:chExt cx="3148314" cy="1831372"/>
          </a:xfrm>
        </p:grpSpPr>
        <p:sp>
          <p:nvSpPr>
            <p:cNvPr id="239" name="Line"/>
            <p:cNvSpPr/>
            <p:nvPr/>
          </p:nvSpPr>
          <p:spPr>
            <a:xfrm flipH="1" flipV="1">
              <a:off x="3107159" y="0"/>
              <a:ext cx="41156" cy="802512"/>
            </a:xfrm>
            <a:prstGeom prst="line">
              <a:avLst/>
            </a:prstGeom>
            <a:noFill/>
            <a:ln w="76200" cap="flat">
              <a:solidFill>
                <a:srgbClr val="FFFB00"/>
              </a:solidFill>
              <a:prstDash val="solid"/>
              <a:miter lim="400000"/>
              <a:headEnd type="triangle" w="med" len="med"/>
              <a:tailEnd type="triangle" w="med" len="med"/>
            </a:ln>
            <a:effectLst/>
          </p:spPr>
          <p:txBody>
            <a:bodyPr wrap="square" lIns="0" tIns="0" rIns="0" bIns="0" numCol="1" anchor="t">
              <a:noAutofit/>
            </a:bodyPr>
            <a:lstStyle/>
            <a:p>
              <a:pPr/>
            </a:p>
          </p:txBody>
        </p:sp>
        <p:sp>
          <p:nvSpPr>
            <p:cNvPr id="240" name="Line"/>
            <p:cNvSpPr/>
            <p:nvPr/>
          </p:nvSpPr>
          <p:spPr>
            <a:xfrm flipH="1" flipV="1">
              <a:off x="0" y="1790218"/>
              <a:ext cx="1172902" cy="41155"/>
            </a:xfrm>
            <a:prstGeom prst="line">
              <a:avLst/>
            </a:prstGeom>
            <a:noFill/>
            <a:ln w="76200" cap="flat">
              <a:solidFill>
                <a:srgbClr val="FFFB00"/>
              </a:solidFill>
              <a:prstDash val="solid"/>
              <a:miter lim="400000"/>
              <a:headEnd type="triangle" w="med" len="med"/>
              <a:tailEnd type="triangle" w="med" len="med"/>
            </a:ln>
            <a:effectLst/>
          </p:spPr>
          <p:txBody>
            <a:bodyPr wrap="square" lIns="0" tIns="0" rIns="0" bIns="0" numCol="1" anchor="t">
              <a:noAutofit/>
            </a:bodyPr>
            <a:lstStyle/>
            <a:p>
              <a:pPr/>
            </a:p>
          </p:txBody>
        </p:sp>
      </p:grpSp>
      <p:sp>
        <p:nvSpPr>
          <p:cNvPr id="242" name="http://en.wikipedia.org/wiki/BITNET"/>
          <p:cNvSpPr txBox="1"/>
          <p:nvPr/>
        </p:nvSpPr>
        <p:spPr>
          <a:xfrm>
            <a:off x="340292" y="7023100"/>
            <a:ext cx="5280404"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2700">
                <a:solidFill>
                  <a:srgbClr val="00F900"/>
                </a:solidFill>
                <a:latin typeface="+mn-lt"/>
                <a:ea typeface="+mn-ea"/>
                <a:cs typeface="+mn-cs"/>
                <a:sym typeface="Gill Sans"/>
              </a:defRPr>
            </a:pPr>
            <a:r>
              <a:t> </a:t>
            </a:r>
            <a:r>
              <a:rPr u="sng">
                <a:hlinkClick r:id="rId5" invalidUrl="" action="" tgtFrame="" tooltip="" history="1" highlightClick="0" endSnd="0"/>
              </a:rPr>
              <a:t>http://en.wikipedia.org/wiki/BITNET</a:t>
            </a:r>
            <a:r>
              <a:t> </a:t>
            </a:r>
          </a:p>
        </p:txBody>
      </p:sp>
      <p:sp>
        <p:nvSpPr>
          <p:cNvPr id="243" name="Clipart: http://www.clker.com/search/networksym/1"/>
          <p:cNvSpPr txBox="1"/>
          <p:nvPr/>
        </p:nvSpPr>
        <p:spPr>
          <a:xfrm>
            <a:off x="84670" y="8229600"/>
            <a:ext cx="6764860"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2600">
                <a:solidFill>
                  <a:srgbClr val="FFFFFF"/>
                </a:solidFill>
                <a:latin typeface="+mn-lt"/>
                <a:ea typeface="+mn-ea"/>
                <a:cs typeface="+mn-cs"/>
                <a:sym typeface="Gill Sans"/>
              </a:defRPr>
            </a:pPr>
            <a:r>
              <a:t>Clipart: </a:t>
            </a:r>
            <a:r>
              <a:rPr sz="2500" u="sng">
                <a:hlinkClick r:id="rId6" invalidUrl="" action="" tgtFrame="" tooltip="" history="1" highlightClick="0" endSnd="0"/>
              </a:rPr>
              <a:t>http://www.clker.com/search/networksym/1</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1" name="Traceroute"/>
          <p:cNvSpPr txBox="1"/>
          <p:nvPr>
            <p:ph type="title"/>
          </p:nvPr>
        </p:nvSpPr>
        <p:spPr>
          <a:xfrm>
            <a:off x="9080500" y="241300"/>
            <a:ext cx="6007100" cy="1358900"/>
          </a:xfrm>
          <a:prstGeom prst="rect">
            <a:avLst/>
          </a:prstGeom>
        </p:spPr>
        <p:txBody>
          <a:bodyPr/>
          <a:lstStyle>
            <a:lvl1pPr>
              <a:defRPr>
                <a:solidFill>
                  <a:srgbClr val="FFFB00"/>
                </a:solidFill>
              </a:defRPr>
            </a:lvl1pPr>
          </a:lstStyle>
          <a:p>
            <a:pPr/>
            <a:r>
              <a:t>Traceroute</a:t>
            </a:r>
          </a:p>
        </p:txBody>
      </p:sp>
      <p:sp>
        <p:nvSpPr>
          <p:cNvPr id="792" name="$ traceroute www.pku.edu.cn…"/>
          <p:cNvSpPr txBox="1"/>
          <p:nvPr/>
        </p:nvSpPr>
        <p:spPr>
          <a:xfrm>
            <a:off x="479933" y="1739900"/>
            <a:ext cx="16243301" cy="676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3100">
                <a:solidFill>
                  <a:srgbClr val="FFFFFF"/>
                </a:solidFill>
                <a:latin typeface="+mn-lt"/>
                <a:ea typeface="+mn-ea"/>
                <a:cs typeface="+mn-cs"/>
                <a:sym typeface="Gill Sans"/>
              </a:defRPr>
            </a:pPr>
            <a:r>
              <a:t>$ </a:t>
            </a:r>
            <a:r>
              <a:rPr>
                <a:solidFill>
                  <a:srgbClr val="FF2600"/>
                </a:solidFill>
              </a:rPr>
              <a:t>traceroute www.pku.edu.cn</a:t>
            </a:r>
          </a:p>
          <a:p>
            <a:pPr defTabSz="546100">
              <a:defRPr sz="3100">
                <a:solidFill>
                  <a:srgbClr val="FFFFFF"/>
                </a:solidFill>
                <a:latin typeface="+mn-lt"/>
                <a:ea typeface="+mn-ea"/>
                <a:cs typeface="+mn-cs"/>
                <a:sym typeface="Gill Sans"/>
              </a:defRPr>
            </a:pPr>
            <a:r>
              <a:t>traceroute: Warning: www.pku.edu.cn has multiple addresses; using 162.105.129.104</a:t>
            </a:r>
          </a:p>
          <a:p>
            <a:pPr defTabSz="546100">
              <a:defRPr sz="3100">
                <a:solidFill>
                  <a:srgbClr val="FFFFFF"/>
                </a:solidFill>
                <a:latin typeface="+mn-lt"/>
                <a:ea typeface="+mn-ea"/>
                <a:cs typeface="+mn-cs"/>
                <a:sym typeface="Gill Sans"/>
              </a:defRPr>
            </a:pPr>
            <a:r>
              <a:t>traceroute to www.pku.edu.cn (162.105.129.104), 64 hops max, 40 byte packets</a:t>
            </a:r>
          </a:p>
          <a:p>
            <a:pPr defTabSz="546100">
              <a:defRPr sz="3100">
                <a:solidFill>
                  <a:srgbClr val="FFFFFF"/>
                </a:solidFill>
                <a:latin typeface="+mn-lt"/>
                <a:ea typeface="+mn-ea"/>
                <a:cs typeface="+mn-cs"/>
                <a:sym typeface="Gill Sans"/>
              </a:defRPr>
            </a:pPr>
            <a:r>
              <a:t> 1  141.211.203.252 (141.211.203.252)  1.228 ms  0.584 ms  0.592 ms</a:t>
            </a:r>
          </a:p>
          <a:p>
            <a:pPr defTabSz="546100">
              <a:defRPr sz="3100">
                <a:solidFill>
                  <a:srgbClr val="FFFFFF"/>
                </a:solidFill>
                <a:latin typeface="+mn-lt"/>
                <a:ea typeface="+mn-ea"/>
                <a:cs typeface="+mn-cs"/>
                <a:sym typeface="Gill Sans"/>
              </a:defRPr>
            </a:pPr>
            <a:r>
              <a:t> 2  v-bin-seb.r-bin-seb.umnet.umich.edu (192.122.183.61)  0.604 ms  0.565 ms  0.466 ms</a:t>
            </a:r>
          </a:p>
          <a:p>
            <a:pPr defTabSz="546100">
              <a:defRPr sz="3100">
                <a:solidFill>
                  <a:srgbClr val="FFFFFF"/>
                </a:solidFill>
                <a:latin typeface="+mn-lt"/>
                <a:ea typeface="+mn-ea"/>
                <a:cs typeface="+mn-cs"/>
                <a:sym typeface="Gill Sans"/>
              </a:defRPr>
            </a:pPr>
            <a:r>
              <a:t> 3  v-bin-seb-i2-aa.merit-aa2.umnet.umich.edu (192.12.80.33)  7.511 ms  6.641 ms  6.588 ms</a:t>
            </a:r>
          </a:p>
          <a:p>
            <a:pPr defTabSz="546100">
              <a:defRPr sz="3100">
                <a:solidFill>
                  <a:srgbClr val="FFFFFF"/>
                </a:solidFill>
                <a:latin typeface="+mn-lt"/>
                <a:ea typeface="+mn-ea"/>
                <a:cs typeface="+mn-cs"/>
                <a:sym typeface="Gill Sans"/>
              </a:defRPr>
            </a:pPr>
            <a:r>
              <a:t> 4  192.122.183.30 (192.122.183.30)  12.078 ms  6.989 ms  7.619 ms</a:t>
            </a:r>
          </a:p>
          <a:p>
            <a:pPr defTabSz="546100">
              <a:defRPr sz="3100">
                <a:solidFill>
                  <a:srgbClr val="FFFFFF"/>
                </a:solidFill>
                <a:latin typeface="+mn-lt"/>
                <a:ea typeface="+mn-ea"/>
                <a:cs typeface="+mn-cs"/>
                <a:sym typeface="Gill Sans"/>
              </a:defRPr>
            </a:pPr>
            <a:r>
              <a:t> 5  192.31.99.133 (192.31.99.133)  7.666 ms  8.953 ms  17.861 ms</a:t>
            </a:r>
          </a:p>
          <a:p>
            <a:pPr defTabSz="546100">
              <a:defRPr sz="3100">
                <a:solidFill>
                  <a:srgbClr val="FFFFFF"/>
                </a:solidFill>
                <a:latin typeface="+mn-lt"/>
                <a:ea typeface="+mn-ea"/>
                <a:cs typeface="+mn-cs"/>
                <a:sym typeface="Gill Sans"/>
              </a:defRPr>
            </a:pPr>
            <a:r>
              <a:t> 6  192.31.99.170 (192.31.99.170)  59.275 ms  59.273 ms  59.108 ms</a:t>
            </a:r>
          </a:p>
          <a:p>
            <a:pPr defTabSz="546100">
              <a:defRPr sz="3100">
                <a:solidFill>
                  <a:srgbClr val="FFFFFF"/>
                </a:solidFill>
                <a:latin typeface="+mn-lt"/>
                <a:ea typeface="+mn-ea"/>
                <a:cs typeface="+mn-cs"/>
                <a:sym typeface="Gill Sans"/>
              </a:defRPr>
            </a:pPr>
            <a:r>
              <a:t> 7  134.75.108.209 (134.75.108.209)  173.614 ms  173.552 ms  173.333 ms</a:t>
            </a:r>
          </a:p>
          <a:p>
            <a:pPr defTabSz="546100">
              <a:defRPr sz="3100">
                <a:solidFill>
                  <a:srgbClr val="FFFFFF"/>
                </a:solidFill>
                <a:latin typeface="+mn-lt"/>
                <a:ea typeface="+mn-ea"/>
                <a:cs typeface="+mn-cs"/>
                <a:sym typeface="Gill Sans"/>
              </a:defRPr>
            </a:pPr>
            <a:r>
              <a:t> 8  134.75.107.10 (134.75.107.10)  256.760 ms 134.75.107.18 (134.75.107.18)  256.574 ms  256.530 </a:t>
            </a:r>
          </a:p>
          <a:p>
            <a:pPr defTabSz="546100">
              <a:defRPr sz="3100">
                <a:solidFill>
                  <a:srgbClr val="FFFFFF"/>
                </a:solidFill>
                <a:latin typeface="+mn-lt"/>
                <a:ea typeface="+mn-ea"/>
                <a:cs typeface="+mn-cs"/>
                <a:sym typeface="Gill Sans"/>
              </a:defRPr>
            </a:pPr>
            <a:r>
              <a:t> 9  202.112.53.17 (202.112.53.17)  256.761 ms  256.801 ms  256.688 ms</a:t>
            </a:r>
          </a:p>
          <a:p>
            <a:pPr defTabSz="546100">
              <a:defRPr sz="3100">
                <a:solidFill>
                  <a:srgbClr val="FFFFFF"/>
                </a:solidFill>
                <a:latin typeface="+mn-lt"/>
                <a:ea typeface="+mn-ea"/>
                <a:cs typeface="+mn-cs"/>
                <a:sym typeface="Gill Sans"/>
              </a:defRPr>
            </a:pPr>
            <a:r>
              <a:t>10  202.112.61.157 (202.112.61.157)  257.416 ms  257.960 ms  257.747 ms</a:t>
            </a:r>
          </a:p>
          <a:p>
            <a:pPr defTabSz="546100">
              <a:defRPr sz="3100">
                <a:solidFill>
                  <a:srgbClr val="FFFFFF"/>
                </a:solidFill>
                <a:latin typeface="+mn-lt"/>
                <a:ea typeface="+mn-ea"/>
                <a:cs typeface="+mn-cs"/>
                <a:sym typeface="Gill Sans"/>
              </a:defRPr>
            </a:pPr>
            <a:r>
              <a:t>11  202.112.53.194 (202.112.53.194)  256.827 ms  257.068 ms  256.962 ms</a:t>
            </a:r>
          </a:p>
          <a:p>
            <a:pPr defTabSz="546100">
              <a:defRPr sz="3100">
                <a:solidFill>
                  <a:srgbClr val="FFFFFF"/>
                </a:solidFill>
                <a:latin typeface="+mn-lt"/>
                <a:ea typeface="+mn-ea"/>
                <a:cs typeface="+mn-cs"/>
                <a:sym typeface="Gill Sans"/>
              </a:defRPr>
            </a:pPr>
            <a:r>
              <a:t>12  202.112.41.202 (202.112.41.202)  256.800 ms  257.053 ms  256.933 ms</a:t>
            </a:r>
          </a:p>
        </p:txBody>
      </p:sp>
      <p:sp>
        <p:nvSpPr>
          <p:cNvPr id="793" name="Rectangle"/>
          <p:cNvSpPr/>
          <p:nvPr/>
        </p:nvSpPr>
        <p:spPr>
          <a:xfrm>
            <a:off x="546100" y="3111500"/>
            <a:ext cx="15024100" cy="1358900"/>
          </a:xfrm>
          <a:prstGeom prst="rect">
            <a:avLst/>
          </a:prstGeom>
          <a:ln w="50800">
            <a:solidFill>
              <a:srgbClr val="FFFB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794" name="Rectangle"/>
          <p:cNvSpPr/>
          <p:nvPr/>
        </p:nvSpPr>
        <p:spPr>
          <a:xfrm>
            <a:off x="546100" y="4457700"/>
            <a:ext cx="11391900" cy="1358900"/>
          </a:xfrm>
          <a:prstGeom prst="rect">
            <a:avLst/>
          </a:prstGeom>
          <a:ln w="50800">
            <a:solidFill>
              <a:srgbClr val="FFFB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795" name="Rectangle"/>
          <p:cNvSpPr/>
          <p:nvPr/>
        </p:nvSpPr>
        <p:spPr>
          <a:xfrm>
            <a:off x="546100" y="5803900"/>
            <a:ext cx="15684500" cy="914400"/>
          </a:xfrm>
          <a:prstGeom prst="rect">
            <a:avLst/>
          </a:prstGeom>
          <a:ln w="50800">
            <a:solidFill>
              <a:srgbClr val="FFFB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796" name="Rectangle"/>
          <p:cNvSpPr/>
          <p:nvPr/>
        </p:nvSpPr>
        <p:spPr>
          <a:xfrm>
            <a:off x="546100" y="6705600"/>
            <a:ext cx="12103100" cy="1790700"/>
          </a:xfrm>
          <a:prstGeom prst="rect">
            <a:avLst/>
          </a:prstGeom>
          <a:ln w="50800">
            <a:solidFill>
              <a:srgbClr val="FFFB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797" name="Michigan"/>
          <p:cNvSpPr txBox="1"/>
          <p:nvPr/>
        </p:nvSpPr>
        <p:spPr>
          <a:xfrm>
            <a:off x="12250377" y="4572000"/>
            <a:ext cx="171941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Michigan</a:t>
            </a:r>
          </a:p>
        </p:txBody>
      </p:sp>
      <p:sp>
        <p:nvSpPr>
          <p:cNvPr id="798" name="Tennessee"/>
          <p:cNvSpPr txBox="1"/>
          <p:nvPr/>
        </p:nvSpPr>
        <p:spPr>
          <a:xfrm>
            <a:off x="12251432" y="5080000"/>
            <a:ext cx="2006948"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Tennessee</a:t>
            </a:r>
          </a:p>
        </p:txBody>
      </p:sp>
      <p:sp>
        <p:nvSpPr>
          <p:cNvPr id="799" name="Seoul"/>
          <p:cNvSpPr txBox="1"/>
          <p:nvPr/>
        </p:nvSpPr>
        <p:spPr>
          <a:xfrm>
            <a:off x="13302605" y="6680200"/>
            <a:ext cx="1123802"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Seoul</a:t>
            </a:r>
          </a:p>
        </p:txBody>
      </p:sp>
      <p:sp>
        <p:nvSpPr>
          <p:cNvPr id="800" name="Beijing"/>
          <p:cNvSpPr txBox="1"/>
          <p:nvPr/>
        </p:nvSpPr>
        <p:spPr>
          <a:xfrm>
            <a:off x="13211013" y="7810500"/>
            <a:ext cx="1315121"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Beijing</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The perfect is the enemy of the good"/>
          <p:cNvSpPr txBox="1"/>
          <p:nvPr>
            <p:ph type="title"/>
          </p:nvPr>
        </p:nvSpPr>
        <p:spPr>
          <a:xfrm>
            <a:off x="1155700" y="241300"/>
            <a:ext cx="13931900" cy="1562100"/>
          </a:xfrm>
          <a:prstGeom prst="rect">
            <a:avLst/>
          </a:prstGeom>
        </p:spPr>
        <p:txBody>
          <a:bodyPr/>
          <a:lstStyle>
            <a:lvl1pPr>
              <a:defRPr sz="7200">
                <a:solidFill>
                  <a:srgbClr val="00F900"/>
                </a:solidFill>
              </a:defRPr>
            </a:lvl1pPr>
          </a:lstStyle>
          <a:p>
            <a:pPr/>
            <a:r>
              <a:t>The perfect is the enemy of the good</a:t>
            </a:r>
          </a:p>
        </p:txBody>
      </p:sp>
      <p:sp>
        <p:nvSpPr>
          <p:cNvPr id="805" name="IP Does: Best effort to get data across bunch of hops from one network to another network…"/>
          <p:cNvSpPr txBox="1"/>
          <p:nvPr>
            <p:ph type="body" idx="1"/>
          </p:nvPr>
        </p:nvSpPr>
        <p:spPr>
          <a:xfrm>
            <a:off x="1155700" y="3136900"/>
            <a:ext cx="13931900" cy="5702300"/>
          </a:xfrm>
          <a:prstGeom prst="rect">
            <a:avLst/>
          </a:prstGeom>
        </p:spPr>
        <p:txBody>
          <a:bodyPr/>
          <a:lstStyle/>
          <a:p>
            <a:pPr/>
            <a:r>
              <a:rPr>
                <a:solidFill>
                  <a:srgbClr val="00F900"/>
                </a:solidFill>
              </a:rPr>
              <a:t>IP Does</a:t>
            </a:r>
            <a:r>
              <a:t>: Best effort to get data across bunch of hops from one network to another network</a:t>
            </a:r>
          </a:p>
          <a:p>
            <a:pPr/>
            <a:r>
              <a:rPr>
                <a:solidFill>
                  <a:srgbClr val="00F900"/>
                </a:solidFill>
              </a:rPr>
              <a:t>IP Does Not</a:t>
            </a:r>
            <a:r>
              <a:t>:  Guarantee delivery - if things go bad - the data can vanish</a:t>
            </a:r>
          </a:p>
          <a:p>
            <a:pPr/>
            <a:r>
              <a:t>Best effort to keep track of the good and bad paths for traffic - tries to pick better paths when possible</a:t>
            </a:r>
          </a:p>
          <a:p>
            <a:pPr/>
            <a:r>
              <a:t>This makes it fast and scalable to very large networks - and ultimately “reliable” because it does not try to do too much</a:t>
            </a:r>
          </a:p>
        </p:txBody>
      </p:sp>
      <p:sp>
        <p:nvSpPr>
          <p:cNvPr id="806" name="Le mieux est l'ennemi du bien.  --Voltaire"/>
          <p:cNvSpPr txBox="1"/>
          <p:nvPr/>
        </p:nvSpPr>
        <p:spPr>
          <a:xfrm>
            <a:off x="8661400" y="2152650"/>
            <a:ext cx="7017842"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i="1" sz="3600">
                <a:solidFill>
                  <a:srgbClr val="FFFB00"/>
                </a:solidFill>
                <a:latin typeface="+mn-lt"/>
                <a:ea typeface="+mn-ea"/>
                <a:cs typeface="+mn-cs"/>
                <a:sym typeface="Gill Sans"/>
              </a:defRPr>
            </a:lvl1pPr>
          </a:lstStyle>
          <a:p>
            <a:pPr/>
            <a:r>
              <a:t>Le mieux est l'ennemi du bien.  --Voltaire</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Vint Cerf: A Brief History of Packets"/>
          <p:cNvSpPr txBox="1"/>
          <p:nvPr>
            <p:ph type="title"/>
          </p:nvPr>
        </p:nvSpPr>
        <p:spPr>
          <a:xfrm>
            <a:off x="622300" y="241300"/>
            <a:ext cx="14808200" cy="2298700"/>
          </a:xfrm>
          <a:prstGeom prst="rect">
            <a:avLst/>
          </a:prstGeom>
        </p:spPr>
        <p:txBody>
          <a:bodyPr/>
          <a:lstStyle>
            <a:lvl1pPr>
              <a:defRPr>
                <a:solidFill>
                  <a:srgbClr val="FFFB00"/>
                </a:solidFill>
              </a:defRPr>
            </a:lvl1pPr>
          </a:lstStyle>
          <a:p>
            <a:pPr/>
            <a:r>
              <a:t>Vint Cerf: A Brief History of Packets</a:t>
            </a:r>
          </a:p>
        </p:txBody>
      </p:sp>
      <p:sp>
        <p:nvSpPr>
          <p:cNvPr id="811" name="Instrumental in the design and development of the ARPANET…"/>
          <p:cNvSpPr txBox="1"/>
          <p:nvPr>
            <p:ph type="body" sz="half" idx="1"/>
          </p:nvPr>
        </p:nvSpPr>
        <p:spPr>
          <a:xfrm>
            <a:off x="8077200" y="2603500"/>
            <a:ext cx="7315200" cy="5702300"/>
          </a:xfrm>
          <a:prstGeom prst="rect">
            <a:avLst/>
          </a:prstGeom>
        </p:spPr>
        <p:txBody>
          <a:bodyPr/>
          <a:lstStyle/>
          <a:p>
            <a:pPr/>
            <a:r>
              <a:t>Instrumental in the design and development of the ARPANET</a:t>
            </a:r>
          </a:p>
          <a:p>
            <a:pPr/>
            <a:r>
              <a:t>Vint was a graduate student as the notions of packet-switching were emerging across academia</a:t>
            </a:r>
          </a:p>
        </p:txBody>
      </p:sp>
      <p:pic>
        <p:nvPicPr>
          <p:cNvPr id="812" name="Untitled.png" descr="Untitled.png"/>
          <p:cNvPicPr>
            <a:picLocks noChangeAspect="1"/>
          </p:cNvPicPr>
          <p:nvPr/>
        </p:nvPicPr>
        <p:blipFill>
          <a:blip r:embed="rId2">
            <a:extLst/>
          </a:blip>
          <a:stretch>
            <a:fillRect/>
          </a:stretch>
        </p:blipFill>
        <p:spPr>
          <a:xfrm>
            <a:off x="736600" y="2209800"/>
            <a:ext cx="6248400" cy="65024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Domain Name System"/>
          <p:cNvSpPr txBox="1"/>
          <p:nvPr>
            <p:ph type="title"/>
          </p:nvPr>
        </p:nvSpPr>
        <p:spPr>
          <a:prstGeom prst="rect">
            <a:avLst/>
          </a:prstGeom>
        </p:spPr>
        <p:txBody>
          <a:bodyPr/>
          <a:lstStyle>
            <a:lvl1pPr>
              <a:defRPr>
                <a:solidFill>
                  <a:srgbClr val="00F900"/>
                </a:solidFill>
              </a:defRPr>
            </a:lvl1pPr>
          </a:lstStyle>
          <a:p>
            <a:pPr/>
            <a:r>
              <a:t>Domain Name System</a:t>
            </a:r>
          </a:p>
        </p:txBody>
      </p:sp>
      <p:pic>
        <p:nvPicPr>
          <p:cNvPr id="815" name="Snapshot 2008-09-30 12-32-52.jpg" descr="Snapshot 2008-09-30 12-32-52.jpg"/>
          <p:cNvPicPr>
            <a:picLocks noChangeAspect="1"/>
          </p:cNvPicPr>
          <p:nvPr/>
        </p:nvPicPr>
        <p:blipFill>
          <a:blip r:embed="rId2">
            <a:extLst/>
          </a:blip>
          <a:stretch>
            <a:fillRect/>
          </a:stretch>
        </p:blipFill>
        <p:spPr>
          <a:xfrm>
            <a:off x="9309100" y="2806700"/>
            <a:ext cx="6007100" cy="4699000"/>
          </a:xfrm>
          <a:prstGeom prst="rect">
            <a:avLst/>
          </a:prstGeom>
          <a:ln w="12700">
            <a:miter lim="400000"/>
          </a:ln>
        </p:spPr>
      </p:pic>
      <p:sp>
        <p:nvSpPr>
          <p:cNvPr id="816" name="Rectangle"/>
          <p:cNvSpPr/>
          <p:nvPr/>
        </p:nvSpPr>
        <p:spPr>
          <a:xfrm>
            <a:off x="9613900" y="4902200"/>
            <a:ext cx="5410200" cy="673100"/>
          </a:xfrm>
          <a:prstGeom prst="rect">
            <a:avLst/>
          </a:prstGeom>
          <a:ln w="25400">
            <a:solidFill>
              <a:srgbClr val="00F9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817" name="Source: http://en.wikipedia.org/wiki/Internet_Protocol_Suite"/>
          <p:cNvSpPr txBox="1"/>
          <p:nvPr/>
        </p:nvSpPr>
        <p:spPr>
          <a:xfrm>
            <a:off x="9306024" y="7562850"/>
            <a:ext cx="58547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2500">
                <a:solidFill>
                  <a:srgbClr val="FFFFFF"/>
                </a:solidFill>
                <a:latin typeface="+mn-lt"/>
                <a:ea typeface="+mn-ea"/>
                <a:cs typeface="+mn-cs"/>
                <a:sym typeface="Gill Sans"/>
              </a:defRPr>
            </a:pPr>
            <a:r>
              <a:t>Source: </a:t>
            </a:r>
            <a:r>
              <a:rPr u="sng">
                <a:hlinkClick r:id="rId3" invalidUrl="" action="" tgtFrame="" tooltip="" history="1" highlightClick="0" endSnd="0"/>
              </a:rPr>
              <a:t>http://en.wikipedia.org/wiki/Internet_Protocol_Suite</a:t>
            </a:r>
            <a:r>
              <a:t> </a:t>
            </a:r>
          </a:p>
        </p:txBody>
      </p:sp>
      <p:sp>
        <p:nvSpPr>
          <p:cNvPr id="818" name="The Domain Name System convert user-friendly names, like…"/>
          <p:cNvSpPr txBox="1"/>
          <p:nvPr/>
        </p:nvSpPr>
        <p:spPr>
          <a:xfrm>
            <a:off x="1041400" y="2540000"/>
            <a:ext cx="76454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49300" indent="-533400">
              <a:defRPr b="1" sz="3700">
                <a:solidFill>
                  <a:srgbClr val="FFFFFF"/>
                </a:solidFill>
                <a:latin typeface="+mn-lt"/>
                <a:ea typeface="+mn-ea"/>
                <a:cs typeface="+mn-cs"/>
                <a:sym typeface="Gill Sans"/>
              </a:defRPr>
            </a:pPr>
            <a:r>
              <a:t>The Domain Name System convert user-friendly names, like</a:t>
            </a:r>
          </a:p>
          <a:p>
            <a:pPr marL="749300" indent="-533400">
              <a:defRPr b="1" sz="3700">
                <a:solidFill>
                  <a:srgbClr val="FFFFFF"/>
                </a:solidFill>
                <a:latin typeface="+mn-lt"/>
                <a:ea typeface="+mn-ea"/>
                <a:cs typeface="+mn-cs"/>
                <a:sym typeface="Gill Sans"/>
              </a:defRPr>
            </a:pPr>
          </a:p>
          <a:p>
            <a:pPr marL="1041400" indent="-533400">
              <a:defRPr b="1" sz="3700">
                <a:solidFill>
                  <a:srgbClr val="FFFFFF"/>
                </a:solidFill>
                <a:latin typeface="+mn-lt"/>
                <a:ea typeface="+mn-ea"/>
                <a:cs typeface="+mn-cs"/>
                <a:sym typeface="Gill Sans"/>
              </a:defRPr>
            </a:pPr>
            <a:r>
              <a:t>	 	www.umich.edu 	</a:t>
            </a:r>
          </a:p>
          <a:p>
            <a:pPr marL="1041400" indent="-533400">
              <a:defRPr b="1" sz="3700">
                <a:solidFill>
                  <a:srgbClr val="FFFFFF"/>
                </a:solidFill>
                <a:latin typeface="+mn-lt"/>
                <a:ea typeface="+mn-ea"/>
                <a:cs typeface="+mn-cs"/>
                <a:sym typeface="Gill Sans"/>
              </a:defRPr>
            </a:pPr>
          </a:p>
          <a:p>
            <a:pPr marL="749300" indent="-533400">
              <a:defRPr b="1" sz="3700">
                <a:solidFill>
                  <a:srgbClr val="FFFFFF"/>
                </a:solidFill>
                <a:latin typeface="+mn-lt"/>
                <a:ea typeface="+mn-ea"/>
                <a:cs typeface="+mn-cs"/>
                <a:sym typeface="Gill Sans"/>
              </a:defRPr>
            </a:pPr>
            <a:r>
              <a:t>to network-friendly IP addresses, like</a:t>
            </a:r>
          </a:p>
          <a:p>
            <a:pPr marL="749300" indent="-533400">
              <a:defRPr b="1" sz="3700">
                <a:solidFill>
                  <a:srgbClr val="FFFFFF"/>
                </a:solidFill>
                <a:latin typeface="+mn-lt"/>
                <a:ea typeface="+mn-ea"/>
                <a:cs typeface="+mn-cs"/>
                <a:sym typeface="Gill Sans"/>
              </a:defRPr>
            </a:pPr>
          </a:p>
          <a:p>
            <a:pPr marL="1041400" indent="-533400">
              <a:defRPr b="1" sz="3700">
                <a:solidFill>
                  <a:srgbClr val="FFFFFF"/>
                </a:solidFill>
                <a:latin typeface="+mn-lt"/>
                <a:ea typeface="+mn-ea"/>
                <a:cs typeface="+mn-cs"/>
                <a:sym typeface="Gill Sans"/>
              </a:defRPr>
            </a:pPr>
            <a:r>
              <a:t>		 141.211.32.166</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Domain Name System"/>
          <p:cNvSpPr txBox="1"/>
          <p:nvPr>
            <p:ph type="title"/>
          </p:nvPr>
        </p:nvSpPr>
        <p:spPr>
          <a:prstGeom prst="rect">
            <a:avLst/>
          </a:prstGeom>
        </p:spPr>
        <p:txBody>
          <a:bodyPr/>
          <a:lstStyle>
            <a:lvl1pPr>
              <a:defRPr>
                <a:solidFill>
                  <a:srgbClr val="00F900"/>
                </a:solidFill>
              </a:defRPr>
            </a:lvl1pPr>
          </a:lstStyle>
          <a:p>
            <a:pPr/>
            <a:r>
              <a:t>Domain Name System</a:t>
            </a:r>
          </a:p>
        </p:txBody>
      </p:sp>
      <p:sp>
        <p:nvSpPr>
          <p:cNvPr id="821" name="Numeric addresses like 141.211.63.45 are great for Internet routers but lousy for people…"/>
          <p:cNvSpPr txBox="1"/>
          <p:nvPr>
            <p:ph type="body" idx="1"/>
          </p:nvPr>
        </p:nvSpPr>
        <p:spPr>
          <a:prstGeom prst="rect">
            <a:avLst/>
          </a:prstGeom>
        </p:spPr>
        <p:txBody>
          <a:bodyPr/>
          <a:lstStyle/>
          <a:p>
            <a:pPr/>
            <a:r>
              <a:t>Numeric addresses like 141.211.63.45 are great for Internet routers but lousy for people</a:t>
            </a:r>
          </a:p>
          <a:p>
            <a:pPr/>
            <a:r>
              <a:t>Each campus ends up with a lot of networks (141.211.*.*, 65.43.21.*)</a:t>
            </a:r>
          </a:p>
          <a:p>
            <a:pPr/>
            <a:r>
              <a:t>Sometimes (rarely) the IP address numbers get reorganized </a:t>
            </a:r>
          </a:p>
          <a:p>
            <a:pPr/>
            <a:r>
              <a:t>When servers physically move they need new IP addresses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3" name="DNS: Internet Address Book"/>
          <p:cNvSpPr txBox="1"/>
          <p:nvPr>
            <p:ph type="title"/>
          </p:nvPr>
        </p:nvSpPr>
        <p:spPr>
          <a:prstGeom prst="rect">
            <a:avLst/>
          </a:prstGeom>
        </p:spPr>
        <p:txBody>
          <a:bodyPr/>
          <a:lstStyle>
            <a:lvl1pPr>
              <a:defRPr>
                <a:solidFill>
                  <a:srgbClr val="00F900"/>
                </a:solidFill>
              </a:defRPr>
            </a:lvl1pPr>
          </a:lstStyle>
          <a:p>
            <a:pPr/>
            <a:r>
              <a:t>DNS: Internet Address Book</a:t>
            </a:r>
          </a:p>
        </p:txBody>
      </p:sp>
      <p:sp>
        <p:nvSpPr>
          <p:cNvPr id="824" name="The Domain Name System is a big fast distributed database of Internet names to Internet “phone numbers”…"/>
          <p:cNvSpPr txBox="1"/>
          <p:nvPr>
            <p:ph type="body" idx="1"/>
          </p:nvPr>
        </p:nvSpPr>
        <p:spPr>
          <a:xfrm>
            <a:off x="1155700" y="1803400"/>
            <a:ext cx="13931900" cy="6946900"/>
          </a:xfrm>
          <a:prstGeom prst="rect">
            <a:avLst/>
          </a:prstGeom>
        </p:spPr>
        <p:txBody>
          <a:bodyPr/>
          <a:lstStyle/>
          <a:p>
            <a:pPr/>
            <a:r>
              <a:t>The Domain Name System is a big fast distributed database of Internet names to Internet “phone numbers”</a:t>
            </a:r>
          </a:p>
          <a:p>
            <a:pPr/>
            <a:r>
              <a:t>IP Addresses reflect technical “geography”</a:t>
            </a:r>
          </a:p>
          <a:p>
            <a:pPr lvl="1"/>
            <a:r>
              <a:rPr>
                <a:solidFill>
                  <a:srgbClr val="FF9300"/>
                </a:solidFill>
              </a:rPr>
              <a:t>141.211.63.44 </a:t>
            </a:r>
            <a:r>
              <a:t>- read left to right like a phone number</a:t>
            </a:r>
          </a:p>
          <a:p>
            <a:pPr/>
            <a:r>
              <a:t>Domain names reflect organizational structure</a:t>
            </a:r>
          </a:p>
          <a:p>
            <a:pPr lvl="1"/>
            <a:r>
              <a:rPr>
                <a:solidFill>
                  <a:srgbClr val="FF40FF"/>
                </a:solidFill>
              </a:rPr>
              <a:t>www.si.umich.edu</a:t>
            </a:r>
            <a:r>
              <a:t> - read right to left like postal address</a:t>
            </a:r>
          </a:p>
          <a:p>
            <a:pPr lvl="1">
              <a:defRPr>
                <a:solidFill>
                  <a:srgbClr val="00F900"/>
                </a:solidFill>
              </a:defRPr>
            </a:pPr>
            <a:r>
              <a:t>2455 North Quad,  Ann Arbor, MI, USA, Earth</a:t>
            </a:r>
          </a:p>
        </p:txBody>
      </p:sp>
      <p:sp>
        <p:nvSpPr>
          <p:cNvPr id="825" name="Line"/>
          <p:cNvSpPr/>
          <p:nvPr/>
        </p:nvSpPr>
        <p:spPr>
          <a:xfrm flipH="1" flipV="1">
            <a:off x="2489842" y="5411807"/>
            <a:ext cx="2222341" cy="20578"/>
          </a:xfrm>
          <a:prstGeom prst="line">
            <a:avLst/>
          </a:prstGeom>
          <a:ln w="63500">
            <a:solidFill>
              <a:srgbClr val="FF9300"/>
            </a:solidFill>
            <a:miter lim="400000"/>
            <a:headEnd type="triangle"/>
          </a:ln>
        </p:spPr>
        <p:txBody>
          <a:bodyPr lIns="0" tIns="0" rIns="0" bIns="0"/>
          <a:lstStyle/>
          <a:p>
            <a:pPr/>
          </a:p>
        </p:txBody>
      </p:sp>
      <p:sp>
        <p:nvSpPr>
          <p:cNvPr id="826" name="Line"/>
          <p:cNvSpPr/>
          <p:nvPr/>
        </p:nvSpPr>
        <p:spPr>
          <a:xfrm>
            <a:off x="2263493" y="7407797"/>
            <a:ext cx="3271779" cy="20579"/>
          </a:xfrm>
          <a:prstGeom prst="line">
            <a:avLst/>
          </a:prstGeom>
          <a:ln w="63500">
            <a:solidFill>
              <a:srgbClr val="FF40FF"/>
            </a:solidFill>
            <a:miter lim="400000"/>
            <a:headEnd type="triangle"/>
          </a:ln>
        </p:spPr>
        <p:txBody>
          <a:bodyPr lIns="0" tIns="0" rIns="0" bIns="0"/>
          <a:lstStyle/>
          <a:p>
            <a:pPr/>
          </a:p>
        </p:txBody>
      </p:sp>
      <p:sp>
        <p:nvSpPr>
          <p:cNvPr id="827" name="Line"/>
          <p:cNvSpPr/>
          <p:nvPr/>
        </p:nvSpPr>
        <p:spPr>
          <a:xfrm>
            <a:off x="2304648" y="8395503"/>
            <a:ext cx="9021824" cy="23471"/>
          </a:xfrm>
          <a:prstGeom prst="line">
            <a:avLst/>
          </a:prstGeom>
          <a:ln w="63500">
            <a:solidFill>
              <a:srgbClr val="00F900"/>
            </a:solidFill>
            <a:miter lim="400000"/>
            <a:headEnd type="triangle"/>
          </a:ln>
        </p:spPr>
        <p:txBody>
          <a:bodyPr lIns="0" tIns="0" rIns="0" bIns="0"/>
          <a:lstStyle/>
          <a:p>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31" name="Group"/>
          <p:cNvGrpSpPr/>
          <p:nvPr/>
        </p:nvGrpSpPr>
        <p:grpSpPr>
          <a:xfrm>
            <a:off x="2032000" y="254000"/>
            <a:ext cx="12177588" cy="8255001"/>
            <a:chOff x="0" y="0"/>
            <a:chExt cx="12177587" cy="8255000"/>
          </a:xfrm>
        </p:grpSpPr>
        <p:sp>
          <p:nvSpPr>
            <p:cNvPr id="829" name="Rectangle"/>
            <p:cNvSpPr/>
            <p:nvPr/>
          </p:nvSpPr>
          <p:spPr>
            <a:xfrm>
              <a:off x="0" y="0"/>
              <a:ext cx="12177588" cy="8255001"/>
            </a:xfrm>
            <a:prstGeom prst="rect">
              <a:avLst/>
            </a:prstGeom>
            <a:solidFill>
              <a:srgbClr val="FFFFFF"/>
            </a:solidFill>
            <a:ln w="25400" cap="flat">
              <a:noFill/>
              <a:miter lim="400000"/>
            </a:ln>
            <a:effectLst/>
          </p:spPr>
          <p:txBody>
            <a:bodyPr wrap="square" lIns="50800" tIns="50800" rIns="50800" bIns="50800" numCol="1" anchor="ctr">
              <a:noAutofit/>
            </a:bodyP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830" name="Domain-Name.png" descr="Domain-Name.png"/>
            <p:cNvPicPr>
              <a:picLocks noChangeAspect="1"/>
            </p:cNvPicPr>
            <p:nvPr/>
          </p:nvPicPr>
          <p:blipFill>
            <a:blip r:embed="rId2">
              <a:extLst/>
            </a:blip>
            <a:stretch>
              <a:fillRect/>
            </a:stretch>
          </p:blipFill>
          <p:spPr>
            <a:xfrm>
              <a:off x="1209952" y="234184"/>
              <a:ext cx="9757690" cy="7786635"/>
            </a:xfrm>
            <a:prstGeom prst="rect">
              <a:avLst/>
            </a:prstGeom>
            <a:ln w="12700" cap="flat">
              <a:noFill/>
              <a:miter lim="400000"/>
            </a:ln>
            <a:effectLst/>
          </p:spPr>
        </p:pic>
      </p:grpSp>
      <p:sp>
        <p:nvSpPr>
          <p:cNvPr id="832" name=".org"/>
          <p:cNvSpPr txBox="1"/>
          <p:nvPr/>
        </p:nvSpPr>
        <p:spPr>
          <a:xfrm>
            <a:off x="3049302" y="1803400"/>
            <a:ext cx="84296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.org</a:t>
            </a:r>
          </a:p>
        </p:txBody>
      </p:sp>
      <p:sp>
        <p:nvSpPr>
          <p:cNvPr id="833" name="http://en.wikipedia.org/wiki/File:Domain_name_space.svg"/>
          <p:cNvSpPr txBox="1"/>
          <p:nvPr/>
        </p:nvSpPr>
        <p:spPr>
          <a:xfrm>
            <a:off x="2806700" y="8483600"/>
            <a:ext cx="10643965"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B00"/>
                </a:solidFill>
                <a:latin typeface="+mn-lt"/>
                <a:ea typeface="+mn-ea"/>
                <a:cs typeface="+mn-cs"/>
                <a:sym typeface="Gill Sans"/>
              </a:defRPr>
            </a:lvl1pPr>
          </a:lstStyle>
          <a:p>
            <a:pPr/>
            <a:r>
              <a:t>http://en.wikipedia.org/wiki/File:Domain_name_space.svg</a:t>
            </a:r>
          </a:p>
        </p:txBody>
      </p:sp>
      <p:sp>
        <p:nvSpPr>
          <p:cNvPr id="834" name=".nl"/>
          <p:cNvSpPr txBox="1"/>
          <p:nvPr/>
        </p:nvSpPr>
        <p:spPr>
          <a:xfrm>
            <a:off x="11846495" y="1803400"/>
            <a:ext cx="543372"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.nl</a:t>
            </a:r>
          </a:p>
        </p:txBody>
      </p:sp>
      <p:sp>
        <p:nvSpPr>
          <p:cNvPr id="835" name=".com"/>
          <p:cNvSpPr txBox="1"/>
          <p:nvPr/>
        </p:nvSpPr>
        <p:spPr>
          <a:xfrm>
            <a:off x="9375812" y="1511300"/>
            <a:ext cx="1019548"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.com</a:t>
            </a:r>
          </a:p>
        </p:txBody>
      </p:sp>
      <p:sp>
        <p:nvSpPr>
          <p:cNvPr id="836" name=".edu"/>
          <p:cNvSpPr txBox="1"/>
          <p:nvPr/>
        </p:nvSpPr>
        <p:spPr>
          <a:xfrm>
            <a:off x="5269172" y="1371600"/>
            <a:ext cx="89520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.edu</a:t>
            </a:r>
          </a:p>
        </p:txBody>
      </p:sp>
      <p:sp>
        <p:nvSpPr>
          <p:cNvPr id="837" name="umich.edu"/>
          <p:cNvSpPr txBox="1"/>
          <p:nvPr/>
        </p:nvSpPr>
        <p:spPr>
          <a:xfrm>
            <a:off x="2670708" y="5029200"/>
            <a:ext cx="2005385"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umich.edu</a:t>
            </a:r>
          </a:p>
        </p:txBody>
      </p:sp>
      <p:sp>
        <p:nvSpPr>
          <p:cNvPr id="838" name="si.umich.edu"/>
          <p:cNvSpPr txBox="1"/>
          <p:nvPr/>
        </p:nvSpPr>
        <p:spPr>
          <a:xfrm>
            <a:off x="3088406" y="7835900"/>
            <a:ext cx="2381772"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0F900"/>
                </a:solidFill>
                <a:latin typeface="+mn-lt"/>
                <a:ea typeface="+mn-ea"/>
                <a:cs typeface="+mn-cs"/>
                <a:sym typeface="Gill Sans"/>
              </a:defRPr>
            </a:lvl1pPr>
          </a:lstStyle>
          <a:p>
            <a:pPr/>
            <a:r>
              <a:t>si.umich.edu</a:t>
            </a:r>
          </a:p>
        </p:txBody>
      </p:sp>
      <p:sp>
        <p:nvSpPr>
          <p:cNvPr id="839" name="Line"/>
          <p:cNvSpPr/>
          <p:nvPr/>
        </p:nvSpPr>
        <p:spPr>
          <a:xfrm flipH="1">
            <a:off x="4457959" y="4561632"/>
            <a:ext cx="995266" cy="663512"/>
          </a:xfrm>
          <a:prstGeom prst="line">
            <a:avLst/>
          </a:prstGeom>
          <a:ln w="50800">
            <a:solidFill>
              <a:srgbClr val="00F900"/>
            </a:solidFill>
            <a:miter lim="400000"/>
            <a:headEnd type="stealth"/>
          </a:ln>
        </p:spPr>
        <p:txBody>
          <a:bodyPr lIns="0" tIns="0" rIns="0" bIns="0"/>
          <a:lstStyle/>
          <a:p>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Internetwork Layer (IP)"/>
          <p:cNvSpPr txBox="1"/>
          <p:nvPr>
            <p:ph type="title"/>
          </p:nvPr>
        </p:nvSpPr>
        <p:spPr>
          <a:xfrm>
            <a:off x="1155700" y="901700"/>
            <a:ext cx="8432800" cy="2298700"/>
          </a:xfrm>
          <a:prstGeom prst="rect">
            <a:avLst/>
          </a:prstGeom>
        </p:spPr>
        <p:txBody>
          <a:bodyPr/>
          <a:lstStyle/>
          <a:p>
            <a:pPr>
              <a:defRPr>
                <a:solidFill>
                  <a:srgbClr val="00F900"/>
                </a:solidFill>
              </a:defRPr>
            </a:pPr>
            <a:r>
              <a:t>Internetwork Layer</a:t>
            </a:r>
          </a:p>
          <a:p>
            <a:pPr>
              <a:defRPr>
                <a:solidFill>
                  <a:srgbClr val="00F900"/>
                </a:solidFill>
              </a:defRPr>
            </a:pPr>
            <a:r>
              <a:t>(IP)</a:t>
            </a:r>
          </a:p>
        </p:txBody>
      </p:sp>
      <p:sp>
        <p:nvSpPr>
          <p:cNvPr id="842" name="Application Layer…"/>
          <p:cNvSpPr/>
          <p:nvPr/>
        </p:nvSpPr>
        <p:spPr>
          <a:xfrm>
            <a:off x="10477500" y="13081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Application Layer</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Web, E-Mail, File Transfer</a:t>
            </a:r>
          </a:p>
        </p:txBody>
      </p:sp>
      <p:sp>
        <p:nvSpPr>
          <p:cNvPr id="843" name="Transport Layer (TCP)…"/>
          <p:cNvSpPr/>
          <p:nvPr/>
        </p:nvSpPr>
        <p:spPr>
          <a:xfrm>
            <a:off x="10477500" y="30353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Transport Layer (TCP)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Reliable Connections</a:t>
            </a:r>
          </a:p>
        </p:txBody>
      </p:sp>
      <p:sp>
        <p:nvSpPr>
          <p:cNvPr id="844" name="Internetwork Layer (IP)…"/>
          <p:cNvSpPr/>
          <p:nvPr/>
        </p:nvSpPr>
        <p:spPr>
          <a:xfrm>
            <a:off x="10477500" y="4749800"/>
            <a:ext cx="4953000" cy="1701800"/>
          </a:xfrm>
          <a:prstGeom prst="rect">
            <a:avLst/>
          </a:prstGeom>
          <a:solidFill>
            <a:srgbClr val="FFFB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effectLst>
                  <a:outerShdw sx="100000" sy="100000" kx="0" ky="0" algn="b" rotWithShape="0" blurRad="38100" dist="12700" dir="5400000">
                    <a:srgbClr val="000000">
                      <a:alpha val="50000"/>
                    </a:srgbClr>
                  </a:outerShdw>
                </a:effectLst>
                <a:latin typeface="+mn-lt"/>
                <a:ea typeface="+mn-ea"/>
                <a:cs typeface="+mn-cs"/>
                <a:sym typeface="Gill Sans"/>
              </a:defRPr>
            </a:pPr>
            <a:r>
              <a:t>Internetwork Layer (IP)</a:t>
            </a:r>
          </a:p>
          <a:p>
            <a:pPr algn="ctr" defTabSz="546100">
              <a:defRPr sz="3300">
                <a:effectLst>
                  <a:outerShdw sx="100000" sy="100000" kx="0" ky="0" algn="b" rotWithShape="0" blurRad="38100" dist="12700" dir="5400000">
                    <a:srgbClr val="000000">
                      <a:alpha val="50000"/>
                    </a:srgbClr>
                  </a:outerShdw>
                </a:effectLst>
                <a:latin typeface="+mn-lt"/>
                <a:ea typeface="+mn-ea"/>
                <a:cs typeface="+mn-cs"/>
                <a:sym typeface="Gill Sans"/>
              </a:defRPr>
            </a:pPr>
            <a:r>
              <a:t>Simple, Scalable, Unreliable</a:t>
            </a:r>
          </a:p>
        </p:txBody>
      </p:sp>
      <p:sp>
        <p:nvSpPr>
          <p:cNvPr id="845" name="Link Layer (Ethernet, WiFi)…"/>
          <p:cNvSpPr/>
          <p:nvPr/>
        </p:nvSpPr>
        <p:spPr>
          <a:xfrm>
            <a:off x="10477500" y="64389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Link Layer (Ethernet, WiFi)</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Physical Connections</a:t>
            </a:r>
          </a:p>
        </p:txBody>
      </p:sp>
      <p:sp>
        <p:nvSpPr>
          <p:cNvPr id="846" name="http://en.wikipedia.org/wiki/Internet_Protocol…"/>
          <p:cNvSpPr txBox="1"/>
          <p:nvPr/>
        </p:nvSpPr>
        <p:spPr>
          <a:xfrm>
            <a:off x="647700" y="4152900"/>
            <a:ext cx="9664700" cy="354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algn="ctr" defTabSz="546100">
              <a:defRPr sz="4000">
                <a:solidFill>
                  <a:srgbClr val="FFFFFF"/>
                </a:solidFill>
                <a:latin typeface="+mn-lt"/>
                <a:ea typeface="+mn-ea"/>
                <a:cs typeface="+mn-cs"/>
                <a:sym typeface="Gill Sans"/>
              </a:defRPr>
            </a:pPr>
            <a:r>
              <a:rPr u="sng">
                <a:hlinkClick r:id="rId3" invalidUrl="" action="" tgtFrame="" tooltip="" history="1" highlightClick="0" endSnd="0"/>
              </a:rPr>
              <a:t>http://en.wikipedia.org/wiki/Internet_Protocol</a:t>
            </a:r>
            <a:r>
              <a:t> </a:t>
            </a:r>
          </a:p>
          <a:p>
            <a:pPr algn="ctr" defTabSz="546100">
              <a:defRPr sz="4000">
                <a:solidFill>
                  <a:srgbClr val="FFFFFF"/>
                </a:solidFill>
                <a:latin typeface="+mn-lt"/>
                <a:ea typeface="+mn-ea"/>
                <a:cs typeface="+mn-cs"/>
                <a:sym typeface="Gill Sans"/>
              </a:defRPr>
            </a:pPr>
          </a:p>
          <a:p>
            <a:pPr algn="ctr" defTabSz="546100">
              <a:defRPr sz="4000">
                <a:solidFill>
                  <a:srgbClr val="FFFFFF"/>
                </a:solidFill>
                <a:latin typeface="+mn-lt"/>
                <a:ea typeface="+mn-ea"/>
                <a:cs typeface="+mn-cs"/>
                <a:sym typeface="Gill Sans"/>
              </a:defRPr>
            </a:pPr>
            <a:r>
              <a:rPr u="sng">
                <a:hlinkClick r:id="rId4" invalidUrl="" action="" tgtFrame="" tooltip="" history="1" highlightClick="0" endSnd="0"/>
              </a:rPr>
              <a:t>http://en.wikipedia.org/wiki/Traceroute</a:t>
            </a:r>
          </a:p>
          <a:p>
            <a:pPr algn="ctr" defTabSz="546100">
              <a:defRPr sz="4000">
                <a:solidFill>
                  <a:srgbClr val="FFFFFF"/>
                </a:solidFill>
                <a:latin typeface="+mn-lt"/>
                <a:ea typeface="+mn-ea"/>
                <a:cs typeface="+mn-cs"/>
                <a:sym typeface="Gill Sans"/>
              </a:defRPr>
            </a:pPr>
          </a:p>
          <a:p>
            <a:pPr algn="ctr" defTabSz="546100">
              <a:defRPr sz="4000">
                <a:solidFill>
                  <a:srgbClr val="FFFFFF"/>
                </a:solidFill>
                <a:latin typeface="+mn-lt"/>
                <a:ea typeface="+mn-ea"/>
                <a:cs typeface="+mn-cs"/>
                <a:sym typeface="Gill Sans"/>
              </a:defRPr>
            </a:pPr>
            <a:r>
              <a:rPr u="sng">
                <a:hlinkClick r:id="rId5" invalidUrl="" action="" tgtFrame="" tooltip="" history="1" highlightClick="0" endSnd="0"/>
              </a:rPr>
              <a:t>http://en.wikipedia.org/wiki/Ping</a:t>
            </a:r>
            <a:r>
              <a:t> </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Transport Layer"/>
          <p:cNvSpPr txBox="1"/>
          <p:nvPr>
            <p:ph type="title"/>
          </p:nvPr>
        </p:nvSpPr>
        <p:spPr>
          <a:xfrm>
            <a:off x="1155700" y="901700"/>
            <a:ext cx="8432800" cy="3543300"/>
          </a:xfrm>
          <a:prstGeom prst="rect">
            <a:avLst/>
          </a:prstGeom>
        </p:spPr>
        <p:txBody>
          <a:bodyPr/>
          <a:lstStyle>
            <a:lvl1pPr>
              <a:defRPr>
                <a:solidFill>
                  <a:srgbClr val="00F900"/>
                </a:solidFill>
              </a:defRPr>
            </a:lvl1pPr>
          </a:lstStyle>
          <a:p>
            <a:pPr/>
            <a:r>
              <a:t>Transport Layer</a:t>
            </a:r>
          </a:p>
        </p:txBody>
      </p:sp>
      <p:sp>
        <p:nvSpPr>
          <p:cNvPr id="851" name="Application Layer…"/>
          <p:cNvSpPr/>
          <p:nvPr/>
        </p:nvSpPr>
        <p:spPr>
          <a:xfrm>
            <a:off x="10477500" y="13081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Application Layer</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Web, E-Mail, File Transfer</a:t>
            </a:r>
          </a:p>
        </p:txBody>
      </p:sp>
      <p:sp>
        <p:nvSpPr>
          <p:cNvPr id="852" name="Transport Layer (TCP)…"/>
          <p:cNvSpPr/>
          <p:nvPr/>
        </p:nvSpPr>
        <p:spPr>
          <a:xfrm>
            <a:off x="10477500" y="3035300"/>
            <a:ext cx="4953000" cy="1701800"/>
          </a:xfrm>
          <a:prstGeom prst="rect">
            <a:avLst/>
          </a:prstGeom>
          <a:solidFill>
            <a:srgbClr val="FFFB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effectLst>
                  <a:outerShdw sx="100000" sy="100000" kx="0" ky="0" algn="b" rotWithShape="0" blurRad="38100" dist="12700" dir="5400000">
                    <a:srgbClr val="000000">
                      <a:alpha val="50000"/>
                    </a:srgbClr>
                  </a:outerShdw>
                </a:effectLst>
                <a:latin typeface="+mn-lt"/>
                <a:ea typeface="+mn-ea"/>
                <a:cs typeface="+mn-cs"/>
                <a:sym typeface="Gill Sans"/>
              </a:defRPr>
            </a:pPr>
            <a:r>
              <a:t>Transport Layer (TCP)</a:t>
            </a:r>
          </a:p>
          <a:p>
            <a:pPr algn="ctr" defTabSz="546100">
              <a:defRPr sz="3300">
                <a:effectLst>
                  <a:outerShdw sx="100000" sy="100000" kx="0" ky="0" algn="b" rotWithShape="0" blurRad="38100" dist="12700" dir="5400000">
                    <a:srgbClr val="000000">
                      <a:alpha val="50000"/>
                    </a:srgbClr>
                  </a:outerShdw>
                </a:effectLst>
                <a:latin typeface="+mn-lt"/>
                <a:ea typeface="+mn-ea"/>
                <a:cs typeface="+mn-cs"/>
                <a:sym typeface="Gill Sans"/>
              </a:defRPr>
            </a:pPr>
            <a:r>
              <a:t>Reliable Connections</a:t>
            </a:r>
          </a:p>
        </p:txBody>
      </p:sp>
      <p:sp>
        <p:nvSpPr>
          <p:cNvPr id="853" name="Internetwork Layer (IP)…"/>
          <p:cNvSpPr/>
          <p:nvPr/>
        </p:nvSpPr>
        <p:spPr>
          <a:xfrm>
            <a:off x="10477500" y="4749800"/>
            <a:ext cx="4953000" cy="1701800"/>
          </a:xfrm>
          <a:prstGeom prst="rect">
            <a:avLst/>
          </a:prstGeom>
          <a:solidFill>
            <a:srgbClr val="0000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Internetwork Layer (IP)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Simple, Scalable, Unreliable</a:t>
            </a:r>
          </a:p>
        </p:txBody>
      </p:sp>
      <p:sp>
        <p:nvSpPr>
          <p:cNvPr id="854" name="Link Layer (Ethernet, WiFi)…"/>
          <p:cNvSpPr/>
          <p:nvPr/>
        </p:nvSpPr>
        <p:spPr>
          <a:xfrm>
            <a:off x="10477500" y="64389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Link Layer (Ethernet, WiFi)</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Physical Connections</a:t>
            </a:r>
          </a:p>
        </p:txBody>
      </p:sp>
      <p:sp>
        <p:nvSpPr>
          <p:cNvPr id="855" name="http://en.wikipedia.org/wiki/Transmission_Control_Protocol"/>
          <p:cNvSpPr txBox="1"/>
          <p:nvPr/>
        </p:nvSpPr>
        <p:spPr>
          <a:xfrm>
            <a:off x="647700" y="5575300"/>
            <a:ext cx="9664700" cy="2120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algn="ctr" defTabSz="546100">
              <a:defRPr sz="4000">
                <a:solidFill>
                  <a:srgbClr val="FFFB00"/>
                </a:solidFill>
                <a:latin typeface="+mn-lt"/>
                <a:ea typeface="+mn-ea"/>
                <a:cs typeface="+mn-cs"/>
                <a:sym typeface="Gill Sans"/>
              </a:defRPr>
            </a:pPr>
            <a:r>
              <a:rPr>
                <a:hlinkClick r:id="rId3" invalidUrl="" action="" tgtFrame="" tooltip="" history="1" highlightClick="0" endSnd="0"/>
              </a:rPr>
              <a:t>http://en.wikipedia.org/wiki/Transmission_Control_Protocol</a:t>
            </a:r>
            <a:r>
              <a:t> </a:t>
            </a:r>
          </a:p>
        </p:txBody>
      </p:sp>
      <p:sp>
        <p:nvSpPr>
          <p:cNvPr id="856" name="Circle"/>
          <p:cNvSpPr/>
          <p:nvPr/>
        </p:nvSpPr>
        <p:spPr>
          <a:xfrm>
            <a:off x="114300" y="8661400"/>
            <a:ext cx="368300" cy="368300"/>
          </a:xfrm>
          <a:prstGeom prst="ellipse">
            <a:avLst/>
          </a:prstGeom>
          <a:blipFill>
            <a:blip r:embed="rId4"/>
          </a:blipFill>
          <a:ln w="25400">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Review: The Magic of IP"/>
          <p:cNvSpPr txBox="1"/>
          <p:nvPr>
            <p:ph type="title"/>
          </p:nvPr>
        </p:nvSpPr>
        <p:spPr>
          <a:prstGeom prst="rect">
            <a:avLst/>
          </a:prstGeom>
        </p:spPr>
        <p:txBody>
          <a:bodyPr/>
          <a:lstStyle>
            <a:lvl1pPr>
              <a:defRPr>
                <a:solidFill>
                  <a:srgbClr val="00F900"/>
                </a:solidFill>
              </a:defRPr>
            </a:lvl1pPr>
          </a:lstStyle>
          <a:p>
            <a:pPr/>
            <a:r>
              <a:t>Review: The Magic of IP</a:t>
            </a:r>
          </a:p>
        </p:txBody>
      </p:sp>
      <p:sp>
        <p:nvSpPr>
          <p:cNvPr id="861" name="What it does - Tries to get one packet across a 5-20 of hops from one network to another network…"/>
          <p:cNvSpPr txBox="1"/>
          <p:nvPr>
            <p:ph type="body" idx="1"/>
          </p:nvPr>
        </p:nvSpPr>
        <p:spPr>
          <a:prstGeom prst="rect">
            <a:avLst/>
          </a:prstGeom>
        </p:spPr>
        <p:txBody>
          <a:bodyPr/>
          <a:lstStyle/>
          <a:p>
            <a:pPr/>
            <a:r>
              <a:t>What it does - Tries to get one packet across a 5-20 of hops from one network to another network</a:t>
            </a:r>
          </a:p>
          <a:p>
            <a:pPr/>
            <a:r>
              <a:t>Keeps track of the good and bad paths for traffic - tries to pick better paths when possible</a:t>
            </a:r>
          </a:p>
          <a:p>
            <a:pPr/>
            <a:r>
              <a:t>But no guarantee of delivery - if things go bad - the data vanishes</a:t>
            </a:r>
          </a:p>
          <a:p>
            <a:pPr/>
            <a:r>
              <a:t>This makes it fast and scalable - and ultimately “reliable” because it does not try to do too "everything"</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Research Networks 1960-1980’s"/>
          <p:cNvSpPr txBox="1"/>
          <p:nvPr>
            <p:ph type="title"/>
          </p:nvPr>
        </p:nvSpPr>
        <p:spPr>
          <a:xfrm>
            <a:off x="1155700" y="241300"/>
            <a:ext cx="8305800" cy="2298700"/>
          </a:xfrm>
          <a:prstGeom prst="rect">
            <a:avLst/>
          </a:prstGeom>
        </p:spPr>
        <p:txBody>
          <a:bodyPr/>
          <a:lstStyle/>
          <a:p>
            <a:pPr>
              <a:defRPr>
                <a:solidFill>
                  <a:srgbClr val="00F900"/>
                </a:solidFill>
              </a:defRPr>
            </a:pPr>
            <a:r>
              <a:t>Research Networks</a:t>
            </a:r>
          </a:p>
          <a:p>
            <a:pPr>
              <a:defRPr>
                <a:solidFill>
                  <a:srgbClr val="00F900"/>
                </a:solidFill>
              </a:defRPr>
            </a:pPr>
            <a:r>
              <a:t>1960-1980’s</a:t>
            </a:r>
          </a:p>
        </p:txBody>
      </p:sp>
      <p:sp>
        <p:nvSpPr>
          <p:cNvPr id="248" name="How can we avoid having a direct connection between all pairs of computers?…"/>
          <p:cNvSpPr txBox="1"/>
          <p:nvPr>
            <p:ph type="body" sz="half" idx="1"/>
          </p:nvPr>
        </p:nvSpPr>
        <p:spPr>
          <a:xfrm>
            <a:off x="1130300" y="2971800"/>
            <a:ext cx="8356600" cy="5702300"/>
          </a:xfrm>
          <a:prstGeom prst="rect">
            <a:avLst/>
          </a:prstGeom>
        </p:spPr>
        <p:txBody>
          <a:bodyPr/>
          <a:lstStyle/>
          <a:p>
            <a:pPr/>
            <a:r>
              <a:t>How can we avoid having a direct connection between all pairs of computers?  </a:t>
            </a:r>
          </a:p>
          <a:p>
            <a:pPr/>
            <a:r>
              <a:t>How to transport messages efficiently?</a:t>
            </a:r>
          </a:p>
          <a:p>
            <a:pPr/>
            <a:r>
              <a:t>How can we dynamically handle outages?</a:t>
            </a:r>
          </a:p>
        </p:txBody>
      </p:sp>
      <p:sp>
        <p:nvSpPr>
          <p:cNvPr id="249" name="http://som.csudh.edu/fac/lpress/history/arpamaps/"/>
          <p:cNvSpPr txBox="1"/>
          <p:nvPr/>
        </p:nvSpPr>
        <p:spPr>
          <a:xfrm>
            <a:off x="8888908" y="8439150"/>
            <a:ext cx="70739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46100">
              <a:defRPr sz="2600">
                <a:solidFill>
                  <a:srgbClr val="FFFFFF"/>
                </a:solidFill>
                <a:latin typeface="+mn-lt"/>
                <a:ea typeface="+mn-ea"/>
                <a:cs typeface="+mn-cs"/>
                <a:sym typeface="Gill Sans"/>
              </a:defRPr>
            </a:lvl1pPr>
          </a:lstStyle>
          <a:p>
            <a:pPr/>
            <a:r>
              <a:t>http://som.csudh.edu/fac/lpress/history/arpamaps/</a:t>
            </a:r>
          </a:p>
        </p:txBody>
      </p:sp>
      <p:pic>
        <p:nvPicPr>
          <p:cNvPr id="250" name="press.png" descr="press.png"/>
          <p:cNvPicPr>
            <a:picLocks noChangeAspect="1"/>
          </p:cNvPicPr>
          <p:nvPr/>
        </p:nvPicPr>
        <p:blipFill>
          <a:blip r:embed="rId2">
            <a:extLst/>
          </a:blip>
          <a:stretch>
            <a:fillRect/>
          </a:stretch>
        </p:blipFill>
        <p:spPr>
          <a:xfrm>
            <a:off x="10020300" y="511343"/>
            <a:ext cx="5842000" cy="3597117"/>
          </a:xfrm>
          <a:prstGeom prst="rect">
            <a:avLst/>
          </a:prstGeom>
          <a:ln w="12700">
            <a:miter lim="400000"/>
          </a:ln>
        </p:spPr>
      </p:pic>
      <p:pic>
        <p:nvPicPr>
          <p:cNvPr id="251" name="f10aug1972.png" descr="f10aug1972.png"/>
          <p:cNvPicPr>
            <a:picLocks noChangeAspect="1"/>
          </p:cNvPicPr>
          <p:nvPr/>
        </p:nvPicPr>
        <p:blipFill>
          <a:blip r:embed="rId3">
            <a:extLst/>
          </a:blip>
          <a:stretch>
            <a:fillRect/>
          </a:stretch>
        </p:blipFill>
        <p:spPr>
          <a:xfrm>
            <a:off x="9906000" y="4582140"/>
            <a:ext cx="5956300" cy="3545861"/>
          </a:xfrm>
          <a:prstGeom prst="rect">
            <a:avLst/>
          </a:prstGeom>
          <a:ln w="12700">
            <a:miter lim="400000"/>
          </a:ln>
        </p:spPr>
      </p:pic>
      <p:sp>
        <p:nvSpPr>
          <p:cNvPr id="252" name="December 1969"/>
          <p:cNvSpPr txBox="1"/>
          <p:nvPr/>
        </p:nvSpPr>
        <p:spPr>
          <a:xfrm>
            <a:off x="11754271" y="2184400"/>
            <a:ext cx="3118025"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433FF"/>
                </a:solidFill>
                <a:latin typeface="+mn-lt"/>
                <a:ea typeface="+mn-ea"/>
                <a:cs typeface="+mn-cs"/>
                <a:sym typeface="Gill Sans"/>
              </a:defRPr>
            </a:lvl1pPr>
          </a:lstStyle>
          <a:p>
            <a:pPr/>
            <a:r>
              <a:t>December 1969</a:t>
            </a:r>
          </a:p>
        </p:txBody>
      </p:sp>
      <p:sp>
        <p:nvSpPr>
          <p:cNvPr id="253" name="August 1972"/>
          <p:cNvSpPr txBox="1"/>
          <p:nvPr/>
        </p:nvSpPr>
        <p:spPr>
          <a:xfrm>
            <a:off x="11349335" y="7353300"/>
            <a:ext cx="2441154"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433FF"/>
                </a:solidFill>
                <a:latin typeface="+mn-lt"/>
                <a:ea typeface="+mn-ea"/>
                <a:cs typeface="+mn-cs"/>
                <a:sym typeface="Gill Sans"/>
              </a:defRPr>
            </a:lvl1pPr>
          </a:lstStyle>
          <a:p>
            <a:pPr/>
            <a:r>
              <a:t>August 1972</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3" name="Internet Protocol"/>
          <p:cNvSpPr txBox="1"/>
          <p:nvPr>
            <p:ph type="title"/>
          </p:nvPr>
        </p:nvSpPr>
        <p:spPr>
          <a:prstGeom prst="rect">
            <a:avLst/>
          </a:prstGeom>
        </p:spPr>
        <p:txBody>
          <a:bodyPr/>
          <a:lstStyle>
            <a:lvl1pPr>
              <a:defRPr>
                <a:solidFill>
                  <a:srgbClr val="00F900"/>
                </a:solidFill>
              </a:defRPr>
            </a:lvl1pPr>
          </a:lstStyle>
          <a:p>
            <a:pPr/>
            <a:r>
              <a:t>Internet Protocol</a:t>
            </a:r>
          </a:p>
        </p:txBody>
      </p:sp>
      <p:sp>
        <p:nvSpPr>
          <p:cNvPr id="864" name="So many links / hops…"/>
          <p:cNvSpPr txBox="1"/>
          <p:nvPr>
            <p:ph type="body" sz="half" idx="1"/>
          </p:nvPr>
        </p:nvSpPr>
        <p:spPr>
          <a:xfrm>
            <a:off x="1155700" y="2603500"/>
            <a:ext cx="7264400" cy="5702300"/>
          </a:xfrm>
          <a:prstGeom prst="rect">
            <a:avLst/>
          </a:prstGeom>
        </p:spPr>
        <p:txBody>
          <a:bodyPr/>
          <a:lstStyle/>
          <a:p>
            <a:pPr lvl="1"/>
            <a:r>
              <a:t>So many links / hops</a:t>
            </a:r>
          </a:p>
          <a:p>
            <a:pPr lvl="1"/>
            <a:r>
              <a:t>So many routes</a:t>
            </a:r>
          </a:p>
          <a:p>
            <a:pPr lvl="1"/>
            <a:r>
              <a:t>Things can change dynamically and IP has to react (links up/down)</a:t>
            </a:r>
          </a:p>
          <a:p>
            <a:pPr lvl="1"/>
            <a:r>
              <a:t>IP can drop packets</a:t>
            </a:r>
          </a:p>
        </p:txBody>
      </p:sp>
      <p:pic>
        <p:nvPicPr>
          <p:cNvPr id="865" name="Snapshot 2008-09-30 12-32-52.jpg" descr="Snapshot 2008-09-30 12-32-52.jpg"/>
          <p:cNvPicPr>
            <a:picLocks noChangeAspect="1"/>
          </p:cNvPicPr>
          <p:nvPr/>
        </p:nvPicPr>
        <p:blipFill>
          <a:blip r:embed="rId2">
            <a:extLst/>
          </a:blip>
          <a:stretch>
            <a:fillRect/>
          </a:stretch>
        </p:blipFill>
        <p:spPr>
          <a:xfrm>
            <a:off x="9309100" y="2806700"/>
            <a:ext cx="6007100" cy="4699000"/>
          </a:xfrm>
          <a:prstGeom prst="rect">
            <a:avLst/>
          </a:prstGeom>
          <a:ln w="12700">
            <a:miter lim="400000"/>
          </a:ln>
        </p:spPr>
      </p:pic>
      <p:sp>
        <p:nvSpPr>
          <p:cNvPr id="866" name="Rectangle"/>
          <p:cNvSpPr/>
          <p:nvPr/>
        </p:nvSpPr>
        <p:spPr>
          <a:xfrm>
            <a:off x="9613900" y="4902200"/>
            <a:ext cx="5410200" cy="673100"/>
          </a:xfrm>
          <a:prstGeom prst="rect">
            <a:avLst/>
          </a:prstGeom>
          <a:ln w="25400">
            <a:solidFill>
              <a:srgbClr val="00F9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867" name="Source: http://en.wikipedia.org/wiki/Internet_Protocol_Suite"/>
          <p:cNvSpPr txBox="1"/>
          <p:nvPr/>
        </p:nvSpPr>
        <p:spPr>
          <a:xfrm>
            <a:off x="9306024" y="7562850"/>
            <a:ext cx="58547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2500">
                <a:solidFill>
                  <a:srgbClr val="FFFFFF"/>
                </a:solidFill>
                <a:latin typeface="+mn-lt"/>
                <a:ea typeface="+mn-ea"/>
                <a:cs typeface="+mn-cs"/>
                <a:sym typeface="Gill Sans"/>
              </a:defRPr>
            </a:pPr>
            <a:r>
              <a:t>Source: </a:t>
            </a:r>
            <a:r>
              <a:rPr u="sng">
                <a:hlinkClick r:id="rId3" invalidUrl="" action="" tgtFrame="" tooltip="" history="1" highlightClick="0" endSnd="0"/>
              </a:rPr>
              <a:t>http://en.wikipedia.org/wiki/Internet_Protocol_Suite</a:t>
            </a:r>
            <a:r>
              <a:t> </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Tramsmission Protocol (TCP)"/>
          <p:cNvSpPr txBox="1"/>
          <p:nvPr>
            <p:ph type="title"/>
          </p:nvPr>
        </p:nvSpPr>
        <p:spPr>
          <a:prstGeom prst="rect">
            <a:avLst/>
          </a:prstGeom>
        </p:spPr>
        <p:txBody>
          <a:bodyPr/>
          <a:lstStyle>
            <a:lvl1pPr>
              <a:defRPr>
                <a:solidFill>
                  <a:srgbClr val="00F900"/>
                </a:solidFill>
              </a:defRPr>
            </a:lvl1pPr>
          </a:lstStyle>
          <a:p>
            <a:pPr/>
            <a:r>
              <a:t>Tramsmission Protocol (TCP)</a:t>
            </a:r>
          </a:p>
        </p:txBody>
      </p:sp>
      <p:sp>
        <p:nvSpPr>
          <p:cNvPr id="870" name="Built on top of IP…"/>
          <p:cNvSpPr txBox="1"/>
          <p:nvPr>
            <p:ph type="body" sz="half" idx="1"/>
          </p:nvPr>
        </p:nvSpPr>
        <p:spPr>
          <a:xfrm>
            <a:off x="1155700" y="2603500"/>
            <a:ext cx="7264400" cy="5702300"/>
          </a:xfrm>
          <a:prstGeom prst="rect">
            <a:avLst/>
          </a:prstGeom>
        </p:spPr>
        <p:txBody>
          <a:bodyPr/>
          <a:lstStyle/>
          <a:p>
            <a:pPr lvl="1"/>
            <a:r>
              <a:t>Built on top of IP</a:t>
            </a:r>
          </a:p>
          <a:p>
            <a:pPr lvl="1"/>
            <a:r>
              <a:t>Assumes IP might lose some data</a:t>
            </a:r>
          </a:p>
          <a:p>
            <a:pPr lvl="1"/>
            <a:r>
              <a:t>In case data gets lost - </a:t>
            </a:r>
            <a:r>
              <a:rPr>
                <a:solidFill>
                  <a:srgbClr val="FF2600"/>
                </a:solidFill>
              </a:rPr>
              <a:t>we keep a copy of the data</a:t>
            </a:r>
            <a:r>
              <a:t> a we send until we get an acknowledgement</a:t>
            </a:r>
          </a:p>
          <a:p>
            <a:pPr lvl="1"/>
            <a:r>
              <a:t>If it takes “too long” - just send it again</a:t>
            </a:r>
          </a:p>
        </p:txBody>
      </p:sp>
      <p:pic>
        <p:nvPicPr>
          <p:cNvPr id="871" name="Snapshot 2008-09-30 12-32-52.jpg" descr="Snapshot 2008-09-30 12-32-52.jpg"/>
          <p:cNvPicPr>
            <a:picLocks noChangeAspect="1"/>
          </p:cNvPicPr>
          <p:nvPr/>
        </p:nvPicPr>
        <p:blipFill>
          <a:blip r:embed="rId2">
            <a:extLst/>
          </a:blip>
          <a:stretch>
            <a:fillRect/>
          </a:stretch>
        </p:blipFill>
        <p:spPr>
          <a:xfrm>
            <a:off x="9309100" y="2806700"/>
            <a:ext cx="6007100" cy="4699000"/>
          </a:xfrm>
          <a:prstGeom prst="rect">
            <a:avLst/>
          </a:prstGeom>
          <a:ln w="12700">
            <a:miter lim="400000"/>
          </a:ln>
        </p:spPr>
      </p:pic>
      <p:sp>
        <p:nvSpPr>
          <p:cNvPr id="872" name="Rectangle"/>
          <p:cNvSpPr/>
          <p:nvPr/>
        </p:nvSpPr>
        <p:spPr>
          <a:xfrm>
            <a:off x="9613900" y="4114800"/>
            <a:ext cx="5410200" cy="673100"/>
          </a:xfrm>
          <a:prstGeom prst="rect">
            <a:avLst/>
          </a:prstGeom>
          <a:ln w="25400">
            <a:solidFill>
              <a:srgbClr val="00F9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873" name="Source: http://en.wikipedia.org/wiki/Internet_Protocol_Suite"/>
          <p:cNvSpPr txBox="1"/>
          <p:nvPr/>
        </p:nvSpPr>
        <p:spPr>
          <a:xfrm>
            <a:off x="9306024" y="7562850"/>
            <a:ext cx="58547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2500">
                <a:solidFill>
                  <a:srgbClr val="FFFFFF"/>
                </a:solidFill>
                <a:latin typeface="+mn-lt"/>
                <a:ea typeface="+mn-ea"/>
                <a:cs typeface="+mn-cs"/>
                <a:sym typeface="Gill Sans"/>
              </a:defRPr>
            </a:pPr>
            <a:r>
              <a:t>Source: </a:t>
            </a:r>
            <a:r>
              <a:rPr u="sng">
                <a:hlinkClick r:id="rId3" invalidUrl="" action="" tgtFrame="" tooltip="" history="1" highlightClick="0" endSnd="0"/>
              </a:rPr>
              <a:t>http://en.wikipedia.org/wiki/Internet_Protocol_Suite</a:t>
            </a:r>
            <a:r>
              <a:t>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100"/>
          <p:cNvSpPr/>
          <p:nvPr/>
        </p:nvSpPr>
        <p:spPr>
          <a:xfrm>
            <a:off x="1143000" y="1930400"/>
            <a:ext cx="2527300" cy="952500"/>
          </a:xfrm>
          <a:prstGeom prst="rect">
            <a:avLst/>
          </a:prstGeom>
          <a:blipFill>
            <a:blip r:embed="rId2"/>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100</a:t>
            </a:r>
          </a:p>
        </p:txBody>
      </p:sp>
      <p:sp>
        <p:nvSpPr>
          <p:cNvPr id="876" name="200"/>
          <p:cNvSpPr/>
          <p:nvPr/>
        </p:nvSpPr>
        <p:spPr>
          <a:xfrm>
            <a:off x="1143000" y="2997200"/>
            <a:ext cx="2527300" cy="952500"/>
          </a:xfrm>
          <a:prstGeom prst="rect">
            <a:avLst/>
          </a:prstGeom>
          <a:blipFill>
            <a:blip r:embed="rId3"/>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200</a:t>
            </a:r>
          </a:p>
        </p:txBody>
      </p:sp>
      <p:sp>
        <p:nvSpPr>
          <p:cNvPr id="877" name="300"/>
          <p:cNvSpPr/>
          <p:nvPr/>
        </p:nvSpPr>
        <p:spPr>
          <a:xfrm>
            <a:off x="1143000" y="4064000"/>
            <a:ext cx="2527300" cy="952500"/>
          </a:xfrm>
          <a:prstGeom prst="rect">
            <a:avLst/>
          </a:prstGeom>
          <a:blipFill>
            <a:blip r:embed="rId4"/>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300</a:t>
            </a:r>
          </a:p>
        </p:txBody>
      </p:sp>
      <p:sp>
        <p:nvSpPr>
          <p:cNvPr id="878" name="400"/>
          <p:cNvSpPr/>
          <p:nvPr/>
        </p:nvSpPr>
        <p:spPr>
          <a:xfrm>
            <a:off x="1143000" y="5130800"/>
            <a:ext cx="2527300" cy="952500"/>
          </a:xfrm>
          <a:prstGeom prst="rect">
            <a:avLst/>
          </a:prstGeom>
          <a:blipFill>
            <a:blip r:embed="rId5"/>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400</a:t>
            </a:r>
          </a:p>
        </p:txBody>
      </p:sp>
      <p:sp>
        <p:nvSpPr>
          <p:cNvPr id="879" name="500"/>
          <p:cNvSpPr/>
          <p:nvPr/>
        </p:nvSpPr>
        <p:spPr>
          <a:xfrm>
            <a:off x="1143000" y="6197600"/>
            <a:ext cx="2527300" cy="952500"/>
          </a:xfrm>
          <a:prstGeom prst="rect">
            <a:avLst/>
          </a:prstGeom>
          <a:blipFill>
            <a:blip r:embed="rId6"/>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500</a:t>
            </a:r>
          </a:p>
        </p:txBody>
      </p:sp>
      <p:sp>
        <p:nvSpPr>
          <p:cNvPr id="880" name="Break Messages into Pieces"/>
          <p:cNvSpPr txBox="1"/>
          <p:nvPr/>
        </p:nvSpPr>
        <p:spPr>
          <a:xfrm>
            <a:off x="530733" y="7715250"/>
            <a:ext cx="37465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Break Messages into Pieces</a:t>
            </a:r>
          </a:p>
        </p:txBody>
      </p:sp>
      <p:sp>
        <p:nvSpPr>
          <p:cNvPr id="881" name="Sender"/>
          <p:cNvSpPr txBox="1"/>
          <p:nvPr/>
        </p:nvSpPr>
        <p:spPr>
          <a:xfrm>
            <a:off x="1701775" y="736600"/>
            <a:ext cx="1404417"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Sender</a:t>
            </a:r>
          </a:p>
        </p:txBody>
      </p:sp>
      <p:sp>
        <p:nvSpPr>
          <p:cNvPr id="882" name="Receiver"/>
          <p:cNvSpPr txBox="1"/>
          <p:nvPr/>
        </p:nvSpPr>
        <p:spPr>
          <a:xfrm>
            <a:off x="12631067" y="698500"/>
            <a:ext cx="1720082"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Receiver</a:t>
            </a:r>
          </a:p>
        </p:txBody>
      </p:sp>
      <p:sp>
        <p:nvSpPr>
          <p:cNvPr id="883" name="Rectangle"/>
          <p:cNvSpPr/>
          <p:nvPr/>
        </p:nvSpPr>
        <p:spPr>
          <a:xfrm>
            <a:off x="6731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884" name="Rectangle"/>
          <p:cNvSpPr/>
          <p:nvPr/>
        </p:nvSpPr>
        <p:spPr>
          <a:xfrm>
            <a:off x="117983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100"/>
          <p:cNvSpPr/>
          <p:nvPr/>
        </p:nvSpPr>
        <p:spPr>
          <a:xfrm>
            <a:off x="1143000" y="1930400"/>
            <a:ext cx="2527300" cy="952500"/>
          </a:xfrm>
          <a:prstGeom prst="rect">
            <a:avLst/>
          </a:prstGeom>
          <a:blipFill>
            <a:blip r:embed="rId2"/>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100</a:t>
            </a:r>
          </a:p>
        </p:txBody>
      </p:sp>
      <p:sp>
        <p:nvSpPr>
          <p:cNvPr id="887" name="200"/>
          <p:cNvSpPr/>
          <p:nvPr/>
        </p:nvSpPr>
        <p:spPr>
          <a:xfrm>
            <a:off x="1143000" y="2997200"/>
            <a:ext cx="2527300" cy="952500"/>
          </a:xfrm>
          <a:prstGeom prst="rect">
            <a:avLst/>
          </a:prstGeom>
          <a:blipFill>
            <a:blip r:embed="rId3"/>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200</a:t>
            </a:r>
          </a:p>
        </p:txBody>
      </p:sp>
      <p:sp>
        <p:nvSpPr>
          <p:cNvPr id="888" name="300"/>
          <p:cNvSpPr/>
          <p:nvPr/>
        </p:nvSpPr>
        <p:spPr>
          <a:xfrm>
            <a:off x="1143000" y="4064000"/>
            <a:ext cx="2527300" cy="952500"/>
          </a:xfrm>
          <a:prstGeom prst="rect">
            <a:avLst/>
          </a:prstGeom>
          <a:blipFill>
            <a:blip r:embed="rId4"/>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300</a:t>
            </a:r>
          </a:p>
        </p:txBody>
      </p:sp>
      <p:sp>
        <p:nvSpPr>
          <p:cNvPr id="889" name="400"/>
          <p:cNvSpPr/>
          <p:nvPr/>
        </p:nvSpPr>
        <p:spPr>
          <a:xfrm>
            <a:off x="1143000" y="5130800"/>
            <a:ext cx="2527300" cy="952500"/>
          </a:xfrm>
          <a:prstGeom prst="rect">
            <a:avLst/>
          </a:prstGeom>
          <a:blipFill>
            <a:blip r:embed="rId5"/>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400</a:t>
            </a:r>
          </a:p>
        </p:txBody>
      </p:sp>
      <p:sp>
        <p:nvSpPr>
          <p:cNvPr id="890" name="500"/>
          <p:cNvSpPr/>
          <p:nvPr/>
        </p:nvSpPr>
        <p:spPr>
          <a:xfrm>
            <a:off x="1143000" y="6197600"/>
            <a:ext cx="2527300" cy="952500"/>
          </a:xfrm>
          <a:prstGeom prst="rect">
            <a:avLst/>
          </a:prstGeom>
          <a:blipFill>
            <a:blip r:embed="rId6"/>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500</a:t>
            </a:r>
          </a:p>
        </p:txBody>
      </p:sp>
      <p:sp>
        <p:nvSpPr>
          <p:cNvPr id="891" name="Break Messages into Pieces"/>
          <p:cNvSpPr txBox="1"/>
          <p:nvPr/>
        </p:nvSpPr>
        <p:spPr>
          <a:xfrm>
            <a:off x="530733" y="7715250"/>
            <a:ext cx="37465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Break Messages into Pieces</a:t>
            </a:r>
          </a:p>
        </p:txBody>
      </p:sp>
      <p:sp>
        <p:nvSpPr>
          <p:cNvPr id="892" name="Sender"/>
          <p:cNvSpPr txBox="1"/>
          <p:nvPr/>
        </p:nvSpPr>
        <p:spPr>
          <a:xfrm>
            <a:off x="1701775" y="736600"/>
            <a:ext cx="1404417"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Sender</a:t>
            </a:r>
          </a:p>
        </p:txBody>
      </p:sp>
      <p:sp>
        <p:nvSpPr>
          <p:cNvPr id="893" name="Receiver"/>
          <p:cNvSpPr txBox="1"/>
          <p:nvPr/>
        </p:nvSpPr>
        <p:spPr>
          <a:xfrm>
            <a:off x="12631067" y="698500"/>
            <a:ext cx="1720082"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Receiver</a:t>
            </a:r>
          </a:p>
        </p:txBody>
      </p:sp>
      <p:sp>
        <p:nvSpPr>
          <p:cNvPr id="894" name="Rectangle"/>
          <p:cNvSpPr/>
          <p:nvPr/>
        </p:nvSpPr>
        <p:spPr>
          <a:xfrm>
            <a:off x="6731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895" name="Rectangle"/>
          <p:cNvSpPr/>
          <p:nvPr/>
        </p:nvSpPr>
        <p:spPr>
          <a:xfrm>
            <a:off x="117983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896" name="100"/>
          <p:cNvSpPr/>
          <p:nvPr/>
        </p:nvSpPr>
        <p:spPr>
          <a:xfrm>
            <a:off x="4419600" y="1930400"/>
            <a:ext cx="2527300" cy="952500"/>
          </a:xfrm>
          <a:prstGeom prst="rect">
            <a:avLst/>
          </a:prstGeom>
          <a:blipFill>
            <a:blip r:embed="rId7"/>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100</a:t>
            </a:r>
          </a:p>
        </p:txBody>
      </p:sp>
      <p:sp>
        <p:nvSpPr>
          <p:cNvPr id="897" name="200"/>
          <p:cNvSpPr/>
          <p:nvPr/>
        </p:nvSpPr>
        <p:spPr>
          <a:xfrm>
            <a:off x="4419600" y="2997200"/>
            <a:ext cx="2527300" cy="952500"/>
          </a:xfrm>
          <a:prstGeom prst="rect">
            <a:avLst/>
          </a:prstGeom>
          <a:blipFill>
            <a:blip r:embed="rId8"/>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200</a:t>
            </a:r>
          </a:p>
        </p:txBody>
      </p:sp>
      <p:sp>
        <p:nvSpPr>
          <p:cNvPr id="898" name="300"/>
          <p:cNvSpPr/>
          <p:nvPr/>
        </p:nvSpPr>
        <p:spPr>
          <a:xfrm>
            <a:off x="4419600" y="4064000"/>
            <a:ext cx="2527300" cy="952500"/>
          </a:xfrm>
          <a:prstGeom prst="rect">
            <a:avLst/>
          </a:prstGeom>
          <a:blipFill>
            <a:blip r:embed="rId9"/>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300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480859 -0.003472" origin="layout" pathEditMode="relative">
                                      <p:cBhvr>
                                        <p:cTn id="6" dur="1000" fill="hold"/>
                                        <p:tgtEl>
                                          <p:spTgt spid="896"/>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480859 -0.003472" origin="layout" pathEditMode="relative">
                                      <p:cBhvr>
                                        <p:cTn id="9" dur="1000" fill="hold"/>
                                        <p:tgtEl>
                                          <p:spTgt spid="898"/>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4" presetID="22" grpId="3" fill="hold">
                                  <p:stCondLst>
                                    <p:cond delay="0"/>
                                  </p:stCondLst>
                                  <p:iterate type="el" backwards="0">
                                    <p:tmAbs val="0"/>
                                  </p:iterate>
                                  <p:childTnLst>
                                    <p:animEffect filter="wipe(down)" transition="out">
                                      <p:cBhvr>
                                        <p:cTn id="13" dur="2500" fill="hold"/>
                                        <p:tgtEl>
                                          <p:spTgt spid="897"/>
                                        </p:tgtEl>
                                      </p:cBhvr>
                                    </p:animEffect>
                                    <p:set>
                                      <p:cBhvr>
                                        <p:cTn id="14" fill="hold">
                                          <p:stCondLst>
                                            <p:cond delay="2499"/>
                                          </p:stCondLst>
                                        </p:cTn>
                                        <p:tgtEl>
                                          <p:spTgt spid="89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7" grpId="3"/>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100"/>
          <p:cNvSpPr/>
          <p:nvPr/>
        </p:nvSpPr>
        <p:spPr>
          <a:xfrm>
            <a:off x="1143000" y="1930400"/>
            <a:ext cx="2527300" cy="952500"/>
          </a:xfrm>
          <a:prstGeom prst="rect">
            <a:avLst/>
          </a:prstGeom>
          <a:blipFill>
            <a:blip r:embed="rId2"/>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100</a:t>
            </a:r>
          </a:p>
        </p:txBody>
      </p:sp>
      <p:sp>
        <p:nvSpPr>
          <p:cNvPr id="901" name="200"/>
          <p:cNvSpPr/>
          <p:nvPr/>
        </p:nvSpPr>
        <p:spPr>
          <a:xfrm>
            <a:off x="1143000" y="2997200"/>
            <a:ext cx="2527300" cy="952500"/>
          </a:xfrm>
          <a:prstGeom prst="rect">
            <a:avLst/>
          </a:prstGeom>
          <a:blipFill>
            <a:blip r:embed="rId3"/>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200</a:t>
            </a:r>
          </a:p>
        </p:txBody>
      </p:sp>
      <p:sp>
        <p:nvSpPr>
          <p:cNvPr id="902" name="300"/>
          <p:cNvSpPr/>
          <p:nvPr/>
        </p:nvSpPr>
        <p:spPr>
          <a:xfrm>
            <a:off x="1143000" y="4064000"/>
            <a:ext cx="2527300" cy="952500"/>
          </a:xfrm>
          <a:prstGeom prst="rect">
            <a:avLst/>
          </a:prstGeom>
          <a:blipFill>
            <a:blip r:embed="rId4"/>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300</a:t>
            </a:r>
          </a:p>
        </p:txBody>
      </p:sp>
      <p:sp>
        <p:nvSpPr>
          <p:cNvPr id="903" name="400"/>
          <p:cNvSpPr/>
          <p:nvPr/>
        </p:nvSpPr>
        <p:spPr>
          <a:xfrm>
            <a:off x="1143000" y="5130800"/>
            <a:ext cx="2527300" cy="952500"/>
          </a:xfrm>
          <a:prstGeom prst="rect">
            <a:avLst/>
          </a:prstGeom>
          <a:blipFill>
            <a:blip r:embed="rId5"/>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400</a:t>
            </a:r>
          </a:p>
        </p:txBody>
      </p:sp>
      <p:sp>
        <p:nvSpPr>
          <p:cNvPr id="904" name="500"/>
          <p:cNvSpPr/>
          <p:nvPr/>
        </p:nvSpPr>
        <p:spPr>
          <a:xfrm>
            <a:off x="1143000" y="6197600"/>
            <a:ext cx="2527300" cy="952500"/>
          </a:xfrm>
          <a:prstGeom prst="rect">
            <a:avLst/>
          </a:prstGeom>
          <a:blipFill>
            <a:blip r:embed="rId6"/>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500</a:t>
            </a:r>
          </a:p>
        </p:txBody>
      </p:sp>
      <p:sp>
        <p:nvSpPr>
          <p:cNvPr id="905" name="Break Messages into Pieces"/>
          <p:cNvSpPr txBox="1"/>
          <p:nvPr/>
        </p:nvSpPr>
        <p:spPr>
          <a:xfrm>
            <a:off x="530733" y="7715250"/>
            <a:ext cx="37465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Break Messages into Pieces</a:t>
            </a:r>
          </a:p>
        </p:txBody>
      </p:sp>
      <p:sp>
        <p:nvSpPr>
          <p:cNvPr id="906" name="Sender"/>
          <p:cNvSpPr txBox="1"/>
          <p:nvPr/>
        </p:nvSpPr>
        <p:spPr>
          <a:xfrm>
            <a:off x="1701775" y="736600"/>
            <a:ext cx="1404417"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Sender</a:t>
            </a:r>
          </a:p>
        </p:txBody>
      </p:sp>
      <p:sp>
        <p:nvSpPr>
          <p:cNvPr id="907" name="100"/>
          <p:cNvSpPr/>
          <p:nvPr/>
        </p:nvSpPr>
        <p:spPr>
          <a:xfrm>
            <a:off x="12230100" y="1892300"/>
            <a:ext cx="2527300" cy="952500"/>
          </a:xfrm>
          <a:prstGeom prst="rect">
            <a:avLst/>
          </a:prstGeom>
          <a:blipFill>
            <a:blip r:embed="rId7"/>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100</a:t>
            </a:r>
          </a:p>
        </p:txBody>
      </p:sp>
      <p:sp>
        <p:nvSpPr>
          <p:cNvPr id="908" name="300"/>
          <p:cNvSpPr/>
          <p:nvPr/>
        </p:nvSpPr>
        <p:spPr>
          <a:xfrm>
            <a:off x="12230100" y="4025900"/>
            <a:ext cx="2527300" cy="952500"/>
          </a:xfrm>
          <a:prstGeom prst="rect">
            <a:avLst/>
          </a:prstGeom>
          <a:blipFill>
            <a:blip r:embed="rId8"/>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300</a:t>
            </a:r>
          </a:p>
        </p:txBody>
      </p:sp>
      <p:sp>
        <p:nvSpPr>
          <p:cNvPr id="909" name="Receiver"/>
          <p:cNvSpPr txBox="1"/>
          <p:nvPr/>
        </p:nvSpPr>
        <p:spPr>
          <a:xfrm>
            <a:off x="12631067" y="698500"/>
            <a:ext cx="1720082"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Receiver</a:t>
            </a:r>
          </a:p>
        </p:txBody>
      </p:sp>
      <p:sp>
        <p:nvSpPr>
          <p:cNvPr id="910" name="Rectangle"/>
          <p:cNvSpPr/>
          <p:nvPr/>
        </p:nvSpPr>
        <p:spPr>
          <a:xfrm>
            <a:off x="6731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911" name="Rectangle"/>
          <p:cNvSpPr/>
          <p:nvPr/>
        </p:nvSpPr>
        <p:spPr>
          <a:xfrm>
            <a:off x="117983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912" name="Got 100…"/>
          <p:cNvSpPr/>
          <p:nvPr/>
        </p:nvSpPr>
        <p:spPr>
          <a:xfrm>
            <a:off x="8064500" y="381000"/>
            <a:ext cx="3302000" cy="1409700"/>
          </a:xfrm>
          <a:prstGeom prst="wedgeEllipseCallout">
            <a:avLst>
              <a:gd name="adj1" fmla="val 72568"/>
              <a:gd name="adj2" fmla="val 4692"/>
            </a:avLst>
          </a:prstGeom>
          <a:blipFill>
            <a:blip r:embed="rId9"/>
          </a:blipFill>
          <a:ln w="254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pPr>
            <a:r>
              <a:t>Got 100</a:t>
            </a:r>
          </a:p>
          <a:p>
            <a: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pPr>
            <a:r>
              <a:t>Where is 200</a:t>
            </a:r>
          </a:p>
        </p:txBody>
      </p:sp>
      <p:pic>
        <p:nvPicPr>
          <p:cNvPr id="913" name="600px-Yes_check.svg.png" descr="600px-Yes_check.svg.png"/>
          <p:cNvPicPr>
            <a:picLocks noChangeAspect="1"/>
          </p:cNvPicPr>
          <p:nvPr/>
        </p:nvPicPr>
        <p:blipFill>
          <a:blip r:embed="rId10">
            <a:extLst/>
          </a:blip>
          <a:stretch>
            <a:fillRect/>
          </a:stretch>
        </p:blipFill>
        <p:spPr>
          <a:xfrm>
            <a:off x="3035300" y="1638300"/>
            <a:ext cx="1079500" cy="1079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2" grpId="1"/>
      <p:bldP build="whole" bldLvl="1" animBg="1" rev="0" advAuto="0" spid="913" grpId="2"/>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100"/>
          <p:cNvSpPr/>
          <p:nvPr/>
        </p:nvSpPr>
        <p:spPr>
          <a:xfrm>
            <a:off x="1143000" y="1930400"/>
            <a:ext cx="2527300" cy="952500"/>
          </a:xfrm>
          <a:prstGeom prst="rect">
            <a:avLst/>
          </a:prstGeom>
          <a:blipFill>
            <a:blip r:embed="rId2"/>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100</a:t>
            </a:r>
          </a:p>
        </p:txBody>
      </p:sp>
      <p:sp>
        <p:nvSpPr>
          <p:cNvPr id="916" name="200"/>
          <p:cNvSpPr/>
          <p:nvPr/>
        </p:nvSpPr>
        <p:spPr>
          <a:xfrm>
            <a:off x="1143000" y="2997200"/>
            <a:ext cx="2527300" cy="952500"/>
          </a:xfrm>
          <a:prstGeom prst="rect">
            <a:avLst/>
          </a:prstGeom>
          <a:blipFill>
            <a:blip r:embed="rId3"/>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200</a:t>
            </a:r>
          </a:p>
        </p:txBody>
      </p:sp>
      <p:sp>
        <p:nvSpPr>
          <p:cNvPr id="917" name="300"/>
          <p:cNvSpPr/>
          <p:nvPr/>
        </p:nvSpPr>
        <p:spPr>
          <a:xfrm>
            <a:off x="1143000" y="4064000"/>
            <a:ext cx="2527300" cy="952500"/>
          </a:xfrm>
          <a:prstGeom prst="rect">
            <a:avLst/>
          </a:prstGeom>
          <a:blipFill>
            <a:blip r:embed="rId4"/>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300</a:t>
            </a:r>
          </a:p>
        </p:txBody>
      </p:sp>
      <p:sp>
        <p:nvSpPr>
          <p:cNvPr id="918" name="400"/>
          <p:cNvSpPr/>
          <p:nvPr/>
        </p:nvSpPr>
        <p:spPr>
          <a:xfrm>
            <a:off x="1143000" y="5130800"/>
            <a:ext cx="2527300" cy="952500"/>
          </a:xfrm>
          <a:prstGeom prst="rect">
            <a:avLst/>
          </a:prstGeom>
          <a:blipFill>
            <a:blip r:embed="rId5"/>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400</a:t>
            </a:r>
          </a:p>
        </p:txBody>
      </p:sp>
      <p:sp>
        <p:nvSpPr>
          <p:cNvPr id="919" name="500"/>
          <p:cNvSpPr/>
          <p:nvPr/>
        </p:nvSpPr>
        <p:spPr>
          <a:xfrm>
            <a:off x="1143000" y="6197600"/>
            <a:ext cx="2527300" cy="952500"/>
          </a:xfrm>
          <a:prstGeom prst="rect">
            <a:avLst/>
          </a:prstGeom>
          <a:blipFill>
            <a:blip r:embed="rId6"/>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500</a:t>
            </a:r>
          </a:p>
        </p:txBody>
      </p:sp>
      <p:sp>
        <p:nvSpPr>
          <p:cNvPr id="920" name="Break Messages into Pieces"/>
          <p:cNvSpPr txBox="1"/>
          <p:nvPr/>
        </p:nvSpPr>
        <p:spPr>
          <a:xfrm>
            <a:off x="530733" y="7715250"/>
            <a:ext cx="37465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Break Messages into Pieces</a:t>
            </a:r>
          </a:p>
        </p:txBody>
      </p:sp>
      <p:sp>
        <p:nvSpPr>
          <p:cNvPr id="921" name="Sender"/>
          <p:cNvSpPr txBox="1"/>
          <p:nvPr/>
        </p:nvSpPr>
        <p:spPr>
          <a:xfrm>
            <a:off x="1701775" y="736600"/>
            <a:ext cx="1404417"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Sender</a:t>
            </a:r>
          </a:p>
        </p:txBody>
      </p:sp>
      <p:sp>
        <p:nvSpPr>
          <p:cNvPr id="922" name="100"/>
          <p:cNvSpPr/>
          <p:nvPr/>
        </p:nvSpPr>
        <p:spPr>
          <a:xfrm>
            <a:off x="12230100" y="1892300"/>
            <a:ext cx="2527300" cy="952500"/>
          </a:xfrm>
          <a:prstGeom prst="rect">
            <a:avLst/>
          </a:prstGeom>
          <a:blipFill>
            <a:blip r:embed="rId7"/>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100</a:t>
            </a:r>
          </a:p>
        </p:txBody>
      </p:sp>
      <p:sp>
        <p:nvSpPr>
          <p:cNvPr id="923" name="Receiver"/>
          <p:cNvSpPr txBox="1"/>
          <p:nvPr/>
        </p:nvSpPr>
        <p:spPr>
          <a:xfrm>
            <a:off x="12631067" y="698500"/>
            <a:ext cx="1720082"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Receiver</a:t>
            </a:r>
          </a:p>
        </p:txBody>
      </p:sp>
      <p:sp>
        <p:nvSpPr>
          <p:cNvPr id="924" name="Rectangle"/>
          <p:cNvSpPr/>
          <p:nvPr/>
        </p:nvSpPr>
        <p:spPr>
          <a:xfrm>
            <a:off x="6731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925" name="Rectangle"/>
          <p:cNvSpPr/>
          <p:nvPr/>
        </p:nvSpPr>
        <p:spPr>
          <a:xfrm>
            <a:off x="117983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926" name="600px-Yes_check.svg.png" descr="600px-Yes_check.svg.png"/>
          <p:cNvPicPr>
            <a:picLocks noChangeAspect="1"/>
          </p:cNvPicPr>
          <p:nvPr/>
        </p:nvPicPr>
        <p:blipFill>
          <a:blip r:embed="rId8">
            <a:extLst/>
          </a:blip>
          <a:stretch>
            <a:fillRect/>
          </a:stretch>
        </p:blipFill>
        <p:spPr>
          <a:xfrm>
            <a:off x="3035300" y="1638300"/>
            <a:ext cx="1079500" cy="1079500"/>
          </a:xfrm>
          <a:prstGeom prst="rect">
            <a:avLst/>
          </a:prstGeom>
          <a:ln w="12700">
            <a:miter lim="400000"/>
          </a:ln>
        </p:spPr>
      </p:pic>
      <p:sp>
        <p:nvSpPr>
          <p:cNvPr id="927" name="200"/>
          <p:cNvSpPr/>
          <p:nvPr/>
        </p:nvSpPr>
        <p:spPr>
          <a:xfrm>
            <a:off x="4521200" y="3022600"/>
            <a:ext cx="2527300" cy="952500"/>
          </a:xfrm>
          <a:prstGeom prst="rect">
            <a:avLst/>
          </a:prstGeom>
          <a:blipFill>
            <a:blip r:embed="rId9"/>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200</a:t>
            </a:r>
          </a:p>
        </p:txBody>
      </p:sp>
      <p:sp>
        <p:nvSpPr>
          <p:cNvPr id="928" name="300"/>
          <p:cNvSpPr/>
          <p:nvPr/>
        </p:nvSpPr>
        <p:spPr>
          <a:xfrm>
            <a:off x="4521200" y="4089400"/>
            <a:ext cx="2527300" cy="952500"/>
          </a:xfrm>
          <a:prstGeom prst="rect">
            <a:avLst/>
          </a:prstGeom>
          <a:blipFill>
            <a:blip r:embed="rId10"/>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300</a:t>
            </a:r>
          </a:p>
        </p:txBody>
      </p:sp>
      <p:sp>
        <p:nvSpPr>
          <p:cNvPr id="929" name="Got  200"/>
          <p:cNvSpPr/>
          <p:nvPr/>
        </p:nvSpPr>
        <p:spPr>
          <a:xfrm>
            <a:off x="8432800" y="381000"/>
            <a:ext cx="2933700" cy="1409700"/>
          </a:xfrm>
          <a:prstGeom prst="wedgeEllipseCallout">
            <a:avLst>
              <a:gd name="adj1" fmla="val 87955"/>
              <a:gd name="adj2" fmla="val 4692"/>
            </a:avLst>
          </a:prstGeom>
          <a:blipFill>
            <a:blip r:embed="rId11"/>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Got  200</a:t>
            </a:r>
          </a:p>
        </p:txBody>
      </p:sp>
      <p:sp>
        <p:nvSpPr>
          <p:cNvPr id="930" name="400"/>
          <p:cNvSpPr/>
          <p:nvPr/>
        </p:nvSpPr>
        <p:spPr>
          <a:xfrm>
            <a:off x="4521200" y="5156200"/>
            <a:ext cx="2527300" cy="952500"/>
          </a:xfrm>
          <a:prstGeom prst="rect">
            <a:avLst/>
          </a:prstGeom>
          <a:blipFill>
            <a:blip r:embed="rId12"/>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400</a:t>
            </a:r>
          </a:p>
        </p:txBody>
      </p:sp>
      <p:pic>
        <p:nvPicPr>
          <p:cNvPr id="931" name="600px-Yes_check.svg.png" descr="600px-Yes_check.svg.png"/>
          <p:cNvPicPr>
            <a:picLocks noChangeAspect="1"/>
          </p:cNvPicPr>
          <p:nvPr/>
        </p:nvPicPr>
        <p:blipFill>
          <a:blip r:embed="rId8">
            <a:extLst/>
          </a:blip>
          <a:stretch>
            <a:fillRect/>
          </a:stretch>
        </p:blipFill>
        <p:spPr>
          <a:xfrm>
            <a:off x="3035300" y="2705100"/>
            <a:ext cx="1079500" cy="1079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474609 -0.002083" origin="layout" pathEditMode="relative">
                                      <p:cBhvr>
                                        <p:cTn id="6" dur="1000" fill="hold"/>
                                        <p:tgtEl>
                                          <p:spTgt spid="92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9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9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path" nodeType="clickEffect" presetSubtype="0" presetID="-1" grpId="5" accel="50000" decel="50000" fill="hold">
                                  <p:stCondLst>
                                    <p:cond delay="0"/>
                                  </p:stCondLst>
                                  <p:childTnLst>
                                    <p:animMotion path="M 0.000000 0.000000 L 0.474609 -0.006250" origin="layout" pathEditMode="relative">
                                      <p:cBhvr>
                                        <p:cTn id="22" dur="1000" fill="hold"/>
                                        <p:tgtEl>
                                          <p:spTgt spid="928"/>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Class="path" nodeType="clickEffect" presetSubtype="0" presetID="-1" grpId="6" accel="50000" decel="50000" fill="hold">
                                  <p:stCondLst>
                                    <p:cond delay="0"/>
                                  </p:stCondLst>
                                  <p:childTnLst>
                                    <p:animMotion path="M 0.000000 0.000000 L 0.474609 -0.006250" origin="layout" pathEditMode="relative">
                                      <p:cBhvr>
                                        <p:cTn id="26" dur="1000" fill="hold"/>
                                        <p:tgtEl>
                                          <p:spTgt spid="930"/>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1" grpId="3"/>
      <p:bldP build="whole" bldLvl="1" animBg="1" rev="0" advAuto="0" spid="930" grpId="4"/>
      <p:bldP build="whole" bldLvl="1" animBg="1" rev="0" advAuto="0" spid="929" grpId="2"/>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300"/>
          <p:cNvSpPr/>
          <p:nvPr/>
        </p:nvSpPr>
        <p:spPr>
          <a:xfrm>
            <a:off x="1143000" y="4064000"/>
            <a:ext cx="2527300" cy="952500"/>
          </a:xfrm>
          <a:prstGeom prst="rect">
            <a:avLst/>
          </a:prstGeom>
          <a:blipFill>
            <a:blip r:embed="rId2"/>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300</a:t>
            </a:r>
          </a:p>
        </p:txBody>
      </p:sp>
      <p:sp>
        <p:nvSpPr>
          <p:cNvPr id="934" name="400"/>
          <p:cNvSpPr/>
          <p:nvPr/>
        </p:nvSpPr>
        <p:spPr>
          <a:xfrm>
            <a:off x="1143000" y="5130800"/>
            <a:ext cx="2527300" cy="952500"/>
          </a:xfrm>
          <a:prstGeom prst="rect">
            <a:avLst/>
          </a:prstGeom>
          <a:blipFill>
            <a:blip r:embed="rId3"/>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400</a:t>
            </a:r>
          </a:p>
        </p:txBody>
      </p:sp>
      <p:sp>
        <p:nvSpPr>
          <p:cNvPr id="935" name="500"/>
          <p:cNvSpPr/>
          <p:nvPr/>
        </p:nvSpPr>
        <p:spPr>
          <a:xfrm>
            <a:off x="1143000" y="6197600"/>
            <a:ext cx="2527300" cy="952500"/>
          </a:xfrm>
          <a:prstGeom prst="rect">
            <a:avLst/>
          </a:prstGeom>
          <a:blipFill>
            <a:blip r:embed="rId4"/>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500</a:t>
            </a:r>
          </a:p>
        </p:txBody>
      </p:sp>
      <p:sp>
        <p:nvSpPr>
          <p:cNvPr id="936" name="Break Messages into Pieces"/>
          <p:cNvSpPr txBox="1"/>
          <p:nvPr/>
        </p:nvSpPr>
        <p:spPr>
          <a:xfrm>
            <a:off x="530733" y="7715250"/>
            <a:ext cx="37465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Break Messages into Pieces</a:t>
            </a:r>
          </a:p>
        </p:txBody>
      </p:sp>
      <p:sp>
        <p:nvSpPr>
          <p:cNvPr id="937" name="Sender"/>
          <p:cNvSpPr txBox="1"/>
          <p:nvPr/>
        </p:nvSpPr>
        <p:spPr>
          <a:xfrm>
            <a:off x="1701775" y="736600"/>
            <a:ext cx="1404417"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Sender</a:t>
            </a:r>
          </a:p>
        </p:txBody>
      </p:sp>
      <p:sp>
        <p:nvSpPr>
          <p:cNvPr id="938" name="100"/>
          <p:cNvSpPr/>
          <p:nvPr/>
        </p:nvSpPr>
        <p:spPr>
          <a:xfrm>
            <a:off x="12230100" y="1892300"/>
            <a:ext cx="2527300" cy="952500"/>
          </a:xfrm>
          <a:prstGeom prst="rect">
            <a:avLst/>
          </a:prstGeom>
          <a:blipFill>
            <a:blip r:embed="rId5"/>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100</a:t>
            </a:r>
          </a:p>
        </p:txBody>
      </p:sp>
      <p:sp>
        <p:nvSpPr>
          <p:cNvPr id="939" name="200"/>
          <p:cNvSpPr/>
          <p:nvPr/>
        </p:nvSpPr>
        <p:spPr>
          <a:xfrm>
            <a:off x="12230100" y="2959100"/>
            <a:ext cx="2527300" cy="952500"/>
          </a:xfrm>
          <a:prstGeom prst="rect">
            <a:avLst/>
          </a:prstGeom>
          <a:blipFill>
            <a:blip r:embed="rId6"/>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200</a:t>
            </a:r>
          </a:p>
        </p:txBody>
      </p:sp>
      <p:sp>
        <p:nvSpPr>
          <p:cNvPr id="940" name="300"/>
          <p:cNvSpPr/>
          <p:nvPr/>
        </p:nvSpPr>
        <p:spPr>
          <a:xfrm>
            <a:off x="12230100" y="4025900"/>
            <a:ext cx="2527300" cy="952500"/>
          </a:xfrm>
          <a:prstGeom prst="rect">
            <a:avLst/>
          </a:prstGeom>
          <a:blipFill>
            <a:blip r:embed="rId7"/>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300</a:t>
            </a:r>
          </a:p>
        </p:txBody>
      </p:sp>
      <p:sp>
        <p:nvSpPr>
          <p:cNvPr id="941" name="400"/>
          <p:cNvSpPr/>
          <p:nvPr/>
        </p:nvSpPr>
        <p:spPr>
          <a:xfrm>
            <a:off x="12230100" y="5092700"/>
            <a:ext cx="2527300" cy="952500"/>
          </a:xfrm>
          <a:prstGeom prst="rect">
            <a:avLst/>
          </a:prstGeom>
          <a:blipFill>
            <a:blip r:embed="rId8"/>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400</a:t>
            </a:r>
          </a:p>
        </p:txBody>
      </p:sp>
      <p:sp>
        <p:nvSpPr>
          <p:cNvPr id="942" name="Receiver"/>
          <p:cNvSpPr txBox="1"/>
          <p:nvPr/>
        </p:nvSpPr>
        <p:spPr>
          <a:xfrm>
            <a:off x="12631067" y="698500"/>
            <a:ext cx="1720082"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Receiver</a:t>
            </a:r>
          </a:p>
        </p:txBody>
      </p:sp>
      <p:sp>
        <p:nvSpPr>
          <p:cNvPr id="943" name="Rectangle"/>
          <p:cNvSpPr/>
          <p:nvPr/>
        </p:nvSpPr>
        <p:spPr>
          <a:xfrm>
            <a:off x="6731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944" name="Rectangle"/>
          <p:cNvSpPr/>
          <p:nvPr/>
        </p:nvSpPr>
        <p:spPr>
          <a:xfrm>
            <a:off x="117983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945" name="Got  400"/>
          <p:cNvSpPr/>
          <p:nvPr/>
        </p:nvSpPr>
        <p:spPr>
          <a:xfrm>
            <a:off x="8432800" y="381000"/>
            <a:ext cx="2933700" cy="1409700"/>
          </a:xfrm>
          <a:prstGeom prst="wedgeEllipseCallout">
            <a:avLst>
              <a:gd name="adj1" fmla="val 87955"/>
              <a:gd name="adj2" fmla="val 4692"/>
            </a:avLst>
          </a:prstGeom>
          <a:blipFill>
            <a:blip r:embed="rId9"/>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Got  400</a:t>
            </a:r>
          </a:p>
        </p:txBody>
      </p:sp>
      <p:pic>
        <p:nvPicPr>
          <p:cNvPr id="946" name="600px-Yes_check.svg.png" descr="600px-Yes_check.svg.png"/>
          <p:cNvPicPr>
            <a:picLocks noChangeAspect="1"/>
          </p:cNvPicPr>
          <p:nvPr/>
        </p:nvPicPr>
        <p:blipFill>
          <a:blip r:embed="rId10">
            <a:extLst/>
          </a:blip>
          <a:stretch>
            <a:fillRect/>
          </a:stretch>
        </p:blipFill>
        <p:spPr>
          <a:xfrm>
            <a:off x="3060700" y="3771900"/>
            <a:ext cx="1079500" cy="1079500"/>
          </a:xfrm>
          <a:prstGeom prst="rect">
            <a:avLst/>
          </a:prstGeom>
          <a:ln w="12700">
            <a:miter lim="400000"/>
          </a:ln>
        </p:spPr>
      </p:pic>
      <p:pic>
        <p:nvPicPr>
          <p:cNvPr id="947" name="600px-Yes_check.svg.png" descr="600px-Yes_check.svg.png"/>
          <p:cNvPicPr>
            <a:picLocks noChangeAspect="1"/>
          </p:cNvPicPr>
          <p:nvPr/>
        </p:nvPicPr>
        <p:blipFill>
          <a:blip r:embed="rId10">
            <a:extLst/>
          </a:blip>
          <a:stretch>
            <a:fillRect/>
          </a:stretch>
        </p:blipFill>
        <p:spPr>
          <a:xfrm>
            <a:off x="3060700" y="4838700"/>
            <a:ext cx="1079500" cy="1079500"/>
          </a:xfrm>
          <a:prstGeom prst="rect">
            <a:avLst/>
          </a:prstGeom>
          <a:ln w="12700">
            <a:miter lim="400000"/>
          </a:ln>
        </p:spPr>
      </p:pic>
      <p:sp>
        <p:nvSpPr>
          <p:cNvPr id="948" name="500"/>
          <p:cNvSpPr/>
          <p:nvPr/>
        </p:nvSpPr>
        <p:spPr>
          <a:xfrm>
            <a:off x="4356100" y="6197600"/>
            <a:ext cx="2527300" cy="952500"/>
          </a:xfrm>
          <a:prstGeom prst="rect">
            <a:avLst/>
          </a:prstGeom>
          <a:blipFill>
            <a:blip r:embed="rId11"/>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500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9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9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path" nodeType="clickEffect" presetSubtype="0" presetID="-1" grpId="5" accel="50000" decel="50000" fill="hold">
                                  <p:stCondLst>
                                    <p:cond delay="0"/>
                                  </p:stCondLst>
                                  <p:childTnLst>
                                    <p:animMotion path="M 0.000000 0.000000 L 0.484766 -0.003472" origin="layout" pathEditMode="relative">
                                      <p:cBhvr>
                                        <p:cTn id="22" dur="1000" fill="hold"/>
                                        <p:tgtEl>
                                          <p:spTgt spid="94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8" grpId="4"/>
      <p:bldP build="whole" bldLvl="1" animBg="1" rev="0" advAuto="0" spid="945" grpId="1"/>
      <p:bldP build="whole" bldLvl="1" animBg="1" rev="0" advAuto="0" spid="947" grpId="3"/>
      <p:bldP build="whole" bldLvl="1" animBg="1" rev="0" advAuto="0" spid="946" grpId="2"/>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0" name="400"/>
          <p:cNvSpPr/>
          <p:nvPr/>
        </p:nvSpPr>
        <p:spPr>
          <a:xfrm>
            <a:off x="1143000" y="5130800"/>
            <a:ext cx="2527300" cy="952500"/>
          </a:xfrm>
          <a:prstGeom prst="rect">
            <a:avLst/>
          </a:prstGeom>
          <a:blipFill>
            <a:blip r:embed="rId2"/>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400</a:t>
            </a:r>
          </a:p>
        </p:txBody>
      </p:sp>
      <p:sp>
        <p:nvSpPr>
          <p:cNvPr id="951" name="500"/>
          <p:cNvSpPr/>
          <p:nvPr/>
        </p:nvSpPr>
        <p:spPr>
          <a:xfrm>
            <a:off x="1143000" y="6197600"/>
            <a:ext cx="2527300" cy="952500"/>
          </a:xfrm>
          <a:prstGeom prst="rect">
            <a:avLst/>
          </a:prstGeom>
          <a:blipFill>
            <a:blip r:embed="rId3"/>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500</a:t>
            </a:r>
          </a:p>
        </p:txBody>
      </p:sp>
      <p:sp>
        <p:nvSpPr>
          <p:cNvPr id="952" name="Break Messages into Pieces"/>
          <p:cNvSpPr txBox="1"/>
          <p:nvPr/>
        </p:nvSpPr>
        <p:spPr>
          <a:xfrm>
            <a:off x="530733" y="7715250"/>
            <a:ext cx="37465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Break Messages into Pieces</a:t>
            </a:r>
          </a:p>
        </p:txBody>
      </p:sp>
      <p:sp>
        <p:nvSpPr>
          <p:cNvPr id="953" name="Sender"/>
          <p:cNvSpPr txBox="1"/>
          <p:nvPr/>
        </p:nvSpPr>
        <p:spPr>
          <a:xfrm>
            <a:off x="1701775" y="736600"/>
            <a:ext cx="1404417"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Sender</a:t>
            </a:r>
          </a:p>
        </p:txBody>
      </p:sp>
      <p:sp>
        <p:nvSpPr>
          <p:cNvPr id="954" name="100"/>
          <p:cNvSpPr/>
          <p:nvPr/>
        </p:nvSpPr>
        <p:spPr>
          <a:xfrm>
            <a:off x="12230100" y="1892300"/>
            <a:ext cx="2527300" cy="952500"/>
          </a:xfrm>
          <a:prstGeom prst="rect">
            <a:avLst/>
          </a:prstGeom>
          <a:blipFill>
            <a:blip r:embed="rId4"/>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100</a:t>
            </a:r>
          </a:p>
        </p:txBody>
      </p:sp>
      <p:sp>
        <p:nvSpPr>
          <p:cNvPr id="955" name="200"/>
          <p:cNvSpPr/>
          <p:nvPr/>
        </p:nvSpPr>
        <p:spPr>
          <a:xfrm>
            <a:off x="12230100" y="2959100"/>
            <a:ext cx="2527300" cy="952500"/>
          </a:xfrm>
          <a:prstGeom prst="rect">
            <a:avLst/>
          </a:prstGeom>
          <a:blipFill>
            <a:blip r:embed="rId5"/>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200</a:t>
            </a:r>
          </a:p>
        </p:txBody>
      </p:sp>
      <p:sp>
        <p:nvSpPr>
          <p:cNvPr id="956" name="300"/>
          <p:cNvSpPr/>
          <p:nvPr/>
        </p:nvSpPr>
        <p:spPr>
          <a:xfrm>
            <a:off x="12230100" y="4025900"/>
            <a:ext cx="2527300" cy="952500"/>
          </a:xfrm>
          <a:prstGeom prst="rect">
            <a:avLst/>
          </a:prstGeom>
          <a:blipFill>
            <a:blip r:embed="rId6"/>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300</a:t>
            </a:r>
          </a:p>
        </p:txBody>
      </p:sp>
      <p:sp>
        <p:nvSpPr>
          <p:cNvPr id="957" name="400"/>
          <p:cNvSpPr/>
          <p:nvPr/>
        </p:nvSpPr>
        <p:spPr>
          <a:xfrm>
            <a:off x="12230100" y="5092700"/>
            <a:ext cx="2527300" cy="952500"/>
          </a:xfrm>
          <a:prstGeom prst="rect">
            <a:avLst/>
          </a:prstGeom>
          <a:blipFill>
            <a:blip r:embed="rId7"/>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400</a:t>
            </a:r>
          </a:p>
        </p:txBody>
      </p:sp>
      <p:sp>
        <p:nvSpPr>
          <p:cNvPr id="958" name="Receiver"/>
          <p:cNvSpPr txBox="1"/>
          <p:nvPr/>
        </p:nvSpPr>
        <p:spPr>
          <a:xfrm>
            <a:off x="12631067" y="698500"/>
            <a:ext cx="1720082"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Receiver</a:t>
            </a:r>
          </a:p>
        </p:txBody>
      </p:sp>
      <p:sp>
        <p:nvSpPr>
          <p:cNvPr id="959" name="Rectangle"/>
          <p:cNvSpPr/>
          <p:nvPr/>
        </p:nvSpPr>
        <p:spPr>
          <a:xfrm>
            <a:off x="6731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960" name="Rectangle"/>
          <p:cNvSpPr/>
          <p:nvPr/>
        </p:nvSpPr>
        <p:spPr>
          <a:xfrm>
            <a:off x="117983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961" name="Got  500"/>
          <p:cNvSpPr/>
          <p:nvPr/>
        </p:nvSpPr>
        <p:spPr>
          <a:xfrm>
            <a:off x="8432800" y="381000"/>
            <a:ext cx="2933700" cy="1409700"/>
          </a:xfrm>
          <a:prstGeom prst="wedgeEllipseCallout">
            <a:avLst>
              <a:gd name="adj1" fmla="val 87955"/>
              <a:gd name="adj2" fmla="val 4692"/>
            </a:avLst>
          </a:prstGeom>
          <a:blipFill>
            <a:blip r:embed="rId8"/>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Got  500</a:t>
            </a:r>
          </a:p>
        </p:txBody>
      </p:sp>
      <p:pic>
        <p:nvPicPr>
          <p:cNvPr id="962" name="600px-Yes_check.svg.png" descr="600px-Yes_check.svg.png"/>
          <p:cNvPicPr>
            <a:picLocks noChangeAspect="1"/>
          </p:cNvPicPr>
          <p:nvPr/>
        </p:nvPicPr>
        <p:blipFill>
          <a:blip r:embed="rId9">
            <a:extLst/>
          </a:blip>
          <a:stretch>
            <a:fillRect/>
          </a:stretch>
        </p:blipFill>
        <p:spPr>
          <a:xfrm>
            <a:off x="3060700" y="4838700"/>
            <a:ext cx="1079500" cy="1079500"/>
          </a:xfrm>
          <a:prstGeom prst="rect">
            <a:avLst/>
          </a:prstGeom>
          <a:ln w="12700">
            <a:miter lim="400000"/>
          </a:ln>
        </p:spPr>
      </p:pic>
      <p:sp>
        <p:nvSpPr>
          <p:cNvPr id="963" name="500"/>
          <p:cNvSpPr/>
          <p:nvPr/>
        </p:nvSpPr>
        <p:spPr>
          <a:xfrm>
            <a:off x="12230100" y="6159500"/>
            <a:ext cx="2527300" cy="952500"/>
          </a:xfrm>
          <a:prstGeom prst="rect">
            <a:avLst/>
          </a:prstGeom>
          <a:blipFill>
            <a:blip r:embed="rId10"/>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500</a:t>
            </a:r>
          </a:p>
        </p:txBody>
      </p:sp>
      <p:pic>
        <p:nvPicPr>
          <p:cNvPr id="964" name="600px-Yes_check.svg.png" descr="600px-Yes_check.svg.png"/>
          <p:cNvPicPr>
            <a:picLocks noChangeAspect="1"/>
          </p:cNvPicPr>
          <p:nvPr/>
        </p:nvPicPr>
        <p:blipFill>
          <a:blip r:embed="rId9">
            <a:extLst/>
          </a:blip>
          <a:stretch>
            <a:fillRect/>
          </a:stretch>
        </p:blipFill>
        <p:spPr>
          <a:xfrm>
            <a:off x="3035300" y="5905500"/>
            <a:ext cx="1079500" cy="1079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1" grpId="1"/>
      <p:bldP build="whole" bldLvl="1" animBg="1" rev="0" advAuto="0" spid="964" grpId="2"/>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6" name="Break Messages into Pieces"/>
          <p:cNvSpPr txBox="1"/>
          <p:nvPr/>
        </p:nvSpPr>
        <p:spPr>
          <a:xfrm>
            <a:off x="530733" y="7715250"/>
            <a:ext cx="37465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Break Messages into Pieces</a:t>
            </a:r>
          </a:p>
        </p:txBody>
      </p:sp>
      <p:sp>
        <p:nvSpPr>
          <p:cNvPr id="967" name="Sender"/>
          <p:cNvSpPr txBox="1"/>
          <p:nvPr/>
        </p:nvSpPr>
        <p:spPr>
          <a:xfrm>
            <a:off x="1701775" y="736600"/>
            <a:ext cx="1404417"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Sender</a:t>
            </a:r>
          </a:p>
        </p:txBody>
      </p:sp>
      <p:sp>
        <p:nvSpPr>
          <p:cNvPr id="968" name="100"/>
          <p:cNvSpPr/>
          <p:nvPr/>
        </p:nvSpPr>
        <p:spPr>
          <a:xfrm>
            <a:off x="12230100" y="1892300"/>
            <a:ext cx="2527300" cy="952500"/>
          </a:xfrm>
          <a:prstGeom prst="rect">
            <a:avLst/>
          </a:prstGeom>
          <a:blipFill>
            <a:blip r:embed="rId2"/>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100</a:t>
            </a:r>
          </a:p>
        </p:txBody>
      </p:sp>
      <p:sp>
        <p:nvSpPr>
          <p:cNvPr id="969" name="200"/>
          <p:cNvSpPr/>
          <p:nvPr/>
        </p:nvSpPr>
        <p:spPr>
          <a:xfrm>
            <a:off x="12230100" y="2959100"/>
            <a:ext cx="2527300" cy="952500"/>
          </a:xfrm>
          <a:prstGeom prst="rect">
            <a:avLst/>
          </a:prstGeom>
          <a:blipFill>
            <a:blip r:embed="rId3"/>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200</a:t>
            </a:r>
          </a:p>
        </p:txBody>
      </p:sp>
      <p:sp>
        <p:nvSpPr>
          <p:cNvPr id="970" name="300"/>
          <p:cNvSpPr/>
          <p:nvPr/>
        </p:nvSpPr>
        <p:spPr>
          <a:xfrm>
            <a:off x="12230100" y="4025900"/>
            <a:ext cx="2527300" cy="952500"/>
          </a:xfrm>
          <a:prstGeom prst="rect">
            <a:avLst/>
          </a:prstGeom>
          <a:blipFill>
            <a:blip r:embed="rId4"/>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300</a:t>
            </a:r>
          </a:p>
        </p:txBody>
      </p:sp>
      <p:sp>
        <p:nvSpPr>
          <p:cNvPr id="971" name="400"/>
          <p:cNvSpPr/>
          <p:nvPr/>
        </p:nvSpPr>
        <p:spPr>
          <a:xfrm>
            <a:off x="12230100" y="5092700"/>
            <a:ext cx="2527300" cy="952500"/>
          </a:xfrm>
          <a:prstGeom prst="rect">
            <a:avLst/>
          </a:prstGeom>
          <a:blipFill>
            <a:blip r:embed="rId5"/>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400</a:t>
            </a:r>
          </a:p>
        </p:txBody>
      </p:sp>
      <p:sp>
        <p:nvSpPr>
          <p:cNvPr id="972" name="Receiver"/>
          <p:cNvSpPr txBox="1"/>
          <p:nvPr/>
        </p:nvSpPr>
        <p:spPr>
          <a:xfrm>
            <a:off x="12631067" y="698500"/>
            <a:ext cx="1720082"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Receiver</a:t>
            </a:r>
          </a:p>
        </p:txBody>
      </p:sp>
      <p:sp>
        <p:nvSpPr>
          <p:cNvPr id="973" name="Rectangle"/>
          <p:cNvSpPr/>
          <p:nvPr/>
        </p:nvSpPr>
        <p:spPr>
          <a:xfrm>
            <a:off x="6731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974" name="Rectangle"/>
          <p:cNvSpPr/>
          <p:nvPr/>
        </p:nvSpPr>
        <p:spPr>
          <a:xfrm>
            <a:off x="11798300" y="419100"/>
            <a:ext cx="3403600" cy="7188200"/>
          </a:xfrm>
          <a:prstGeom prst="rect">
            <a:avLst/>
          </a:prstGeom>
          <a:ln w="76200">
            <a:solidFill>
              <a:srgbClr val="FF40FF"/>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975" name="500"/>
          <p:cNvSpPr/>
          <p:nvPr/>
        </p:nvSpPr>
        <p:spPr>
          <a:xfrm>
            <a:off x="12230100" y="6159500"/>
            <a:ext cx="2527300" cy="952500"/>
          </a:xfrm>
          <a:prstGeom prst="rect">
            <a:avLst/>
          </a:prstGeom>
          <a:blipFill>
            <a:blip r:embed="rId6"/>
          </a:blip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500</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97" name="Group"/>
          <p:cNvGrpSpPr/>
          <p:nvPr/>
        </p:nvGrpSpPr>
        <p:grpSpPr>
          <a:xfrm>
            <a:off x="647700" y="749300"/>
            <a:ext cx="9646320" cy="5803901"/>
            <a:chOff x="0" y="0"/>
            <a:chExt cx="9646319" cy="5803900"/>
          </a:xfrm>
        </p:grpSpPr>
        <p:pic>
          <p:nvPicPr>
            <p:cNvPr id="977" name="1194983899606690431network_could_nicolas_cl_.svg.med.png" descr="1194983899606690431network_could_nicolas_cl_.svg.med.png"/>
            <p:cNvPicPr>
              <a:picLocks noChangeAspect="1"/>
            </p:cNvPicPr>
            <p:nvPr/>
          </p:nvPicPr>
          <p:blipFill>
            <a:blip r:embed="rId2">
              <a:extLst/>
            </a:blip>
            <a:stretch>
              <a:fillRect/>
            </a:stretch>
          </p:blipFill>
          <p:spPr>
            <a:xfrm>
              <a:off x="1243417" y="1001707"/>
              <a:ext cx="6346512" cy="4802194"/>
            </a:xfrm>
            <a:prstGeom prst="rect">
              <a:avLst/>
            </a:prstGeom>
            <a:ln w="12700" cap="flat">
              <a:noFill/>
              <a:miter lim="400000"/>
            </a:ln>
            <a:effectLst/>
          </p:spPr>
        </p:pic>
        <p:pic>
          <p:nvPicPr>
            <p:cNvPr id="978" name="11949839031316979841alcatel_oxo_nicolas_cle_.svg.med.png" descr="11949839031316979841alcatel_oxo_nicolas_cle_.svg.med.png"/>
            <p:cNvPicPr>
              <a:picLocks noChangeAspect="1"/>
            </p:cNvPicPr>
            <p:nvPr/>
          </p:nvPicPr>
          <p:blipFill>
            <a:blip r:embed="rId3">
              <a:extLst/>
            </a:blip>
            <a:stretch>
              <a:fillRect/>
            </a:stretch>
          </p:blipFill>
          <p:spPr>
            <a:xfrm>
              <a:off x="7771427" y="1537411"/>
              <a:ext cx="1874893" cy="956196"/>
            </a:xfrm>
            <a:prstGeom prst="rect">
              <a:avLst/>
            </a:prstGeom>
            <a:ln w="12700" cap="flat">
              <a:noFill/>
              <a:miter lim="400000"/>
            </a:ln>
            <a:effectLst/>
          </p:spPr>
        </p:pic>
        <p:grpSp>
          <p:nvGrpSpPr>
            <p:cNvPr id="991" name="Group"/>
            <p:cNvGrpSpPr/>
            <p:nvPr/>
          </p:nvGrpSpPr>
          <p:grpSpPr>
            <a:xfrm>
              <a:off x="1499913" y="2577976"/>
              <a:ext cx="5840289" cy="1653501"/>
              <a:chOff x="0" y="0"/>
              <a:chExt cx="5840288" cy="1653500"/>
            </a:xfrm>
          </p:grpSpPr>
          <p:sp>
            <p:nvSpPr>
              <p:cNvPr id="979" name="Line"/>
              <p:cNvSpPr/>
              <p:nvPr/>
            </p:nvSpPr>
            <p:spPr>
              <a:xfrm flipH="1">
                <a:off x="2535120" y="232911"/>
                <a:ext cx="681219" cy="371575"/>
              </a:xfrm>
              <a:prstGeom prst="line">
                <a:avLst/>
              </a:prstGeom>
              <a:noFill/>
              <a:ln w="76200" cap="flat">
                <a:solidFill>
                  <a:srgbClr val="FFFB00"/>
                </a:solidFill>
                <a:prstDash val="solid"/>
                <a:miter lim="400000"/>
                <a:headEnd type="triangle" w="med" len="med"/>
                <a:tailEnd type="triangle" w="med" len="med"/>
              </a:ln>
              <a:effectLst/>
            </p:spPr>
            <p:txBody>
              <a:bodyPr wrap="square" lIns="0" tIns="0" rIns="0" bIns="0" numCol="1" anchor="t">
                <a:noAutofit/>
              </a:bodyPr>
              <a:lstStyle/>
              <a:p>
                <a:pPr/>
              </a:p>
            </p:txBody>
          </p:sp>
          <p:pic>
            <p:nvPicPr>
              <p:cNvPr id="980" name="1194983908254897104switch_hp_nicolas_c_.svg.med.png" descr="1194983908254897104switch_hp_nicolas_c_.svg.med.png"/>
              <p:cNvPicPr>
                <a:picLocks noChangeAspect="1"/>
              </p:cNvPicPr>
              <p:nvPr/>
            </p:nvPicPr>
            <p:blipFill>
              <a:blip r:embed="rId4">
                <a:extLst/>
              </a:blip>
              <a:stretch>
                <a:fillRect/>
              </a:stretch>
            </p:blipFill>
            <p:spPr>
              <a:xfrm>
                <a:off x="0" y="932611"/>
                <a:ext cx="1139011" cy="224007"/>
              </a:xfrm>
              <a:prstGeom prst="rect">
                <a:avLst/>
              </a:prstGeom>
              <a:ln w="12700" cap="flat">
                <a:noFill/>
                <a:miter lim="400000"/>
              </a:ln>
              <a:effectLst/>
            </p:spPr>
          </p:pic>
          <p:pic>
            <p:nvPicPr>
              <p:cNvPr id="981" name="1194983908254897104switch_hp_nicolas_c_.svg.med.png" descr="1194983908254897104switch_hp_nicolas_c_.svg.med.png"/>
              <p:cNvPicPr>
                <a:picLocks noChangeAspect="1"/>
              </p:cNvPicPr>
              <p:nvPr/>
            </p:nvPicPr>
            <p:blipFill>
              <a:blip r:embed="rId4">
                <a:extLst/>
              </a:blip>
              <a:stretch>
                <a:fillRect/>
              </a:stretch>
            </p:blipFill>
            <p:spPr>
              <a:xfrm>
                <a:off x="1704690" y="611548"/>
                <a:ext cx="1139012" cy="224007"/>
              </a:xfrm>
              <a:prstGeom prst="rect">
                <a:avLst/>
              </a:prstGeom>
              <a:ln w="12700" cap="flat">
                <a:noFill/>
                <a:miter lim="400000"/>
              </a:ln>
              <a:effectLst/>
            </p:spPr>
          </p:pic>
          <p:pic>
            <p:nvPicPr>
              <p:cNvPr id="982" name="1194983908254897104switch_hp_nicolas_c_.svg.med.png" descr="1194983908254897104switch_hp_nicolas_c_.svg.med.png"/>
              <p:cNvPicPr>
                <a:picLocks noChangeAspect="1"/>
              </p:cNvPicPr>
              <p:nvPr/>
            </p:nvPicPr>
            <p:blipFill>
              <a:blip r:embed="rId4">
                <a:extLst/>
              </a:blip>
              <a:stretch>
                <a:fillRect/>
              </a:stretch>
            </p:blipFill>
            <p:spPr>
              <a:xfrm>
                <a:off x="2308594" y="1429494"/>
                <a:ext cx="1139012" cy="224007"/>
              </a:xfrm>
              <a:prstGeom prst="rect">
                <a:avLst/>
              </a:prstGeom>
              <a:ln w="12700" cap="flat">
                <a:noFill/>
                <a:miter lim="400000"/>
              </a:ln>
              <a:effectLst/>
            </p:spPr>
          </p:pic>
          <p:pic>
            <p:nvPicPr>
              <p:cNvPr id="983" name="1194983908254897104switch_hp_nicolas_c_.svg.med.png" descr="1194983908254897104switch_hp_nicolas_c_.svg.med.png"/>
              <p:cNvPicPr>
                <a:picLocks noChangeAspect="1"/>
              </p:cNvPicPr>
              <p:nvPr/>
            </p:nvPicPr>
            <p:blipFill>
              <a:blip r:embed="rId4">
                <a:extLst/>
              </a:blip>
              <a:stretch>
                <a:fillRect/>
              </a:stretch>
            </p:blipFill>
            <p:spPr>
              <a:xfrm>
                <a:off x="3233562" y="0"/>
                <a:ext cx="1139011" cy="224006"/>
              </a:xfrm>
              <a:prstGeom prst="rect">
                <a:avLst/>
              </a:prstGeom>
              <a:ln w="12700" cap="flat">
                <a:noFill/>
                <a:miter lim="400000"/>
              </a:ln>
              <a:effectLst/>
            </p:spPr>
          </p:pic>
          <p:sp>
            <p:nvSpPr>
              <p:cNvPr id="984" name="Line"/>
              <p:cNvSpPr/>
              <p:nvPr/>
            </p:nvSpPr>
            <p:spPr>
              <a:xfrm flipH="1">
                <a:off x="3129637" y="257682"/>
                <a:ext cx="532590" cy="1127108"/>
              </a:xfrm>
              <a:prstGeom prst="line">
                <a:avLst/>
              </a:prstGeom>
              <a:noFill/>
              <a:ln w="76200" cap="flat">
                <a:solidFill>
                  <a:srgbClr val="FFFB00"/>
                </a:solidFill>
                <a:prstDash val="solid"/>
                <a:miter lim="400000"/>
                <a:headEnd type="triangle" w="med" len="med"/>
                <a:tailEnd type="triangle" w="med" len="med"/>
              </a:ln>
              <a:effectLst/>
            </p:spPr>
            <p:txBody>
              <a:bodyPr wrap="square" lIns="0" tIns="0" rIns="0" bIns="0" numCol="1" anchor="t">
                <a:noAutofit/>
              </a:bodyPr>
              <a:lstStyle/>
              <a:p>
                <a:pPr/>
              </a:p>
            </p:txBody>
          </p:sp>
          <p:sp>
            <p:nvSpPr>
              <p:cNvPr id="985" name="Line"/>
              <p:cNvSpPr/>
              <p:nvPr/>
            </p:nvSpPr>
            <p:spPr>
              <a:xfrm flipH="1" flipV="1">
                <a:off x="1073595" y="1124688"/>
                <a:ext cx="1350053" cy="359189"/>
              </a:xfrm>
              <a:prstGeom prst="line">
                <a:avLst/>
              </a:prstGeom>
              <a:noFill/>
              <a:ln w="76200" cap="flat">
                <a:solidFill>
                  <a:srgbClr val="FFFB00"/>
                </a:solidFill>
                <a:prstDash val="solid"/>
                <a:miter lim="400000"/>
                <a:headEnd type="triangle" w="med" len="med"/>
                <a:tailEnd type="triangle" w="med" len="med"/>
              </a:ln>
              <a:effectLst/>
            </p:spPr>
            <p:txBody>
              <a:bodyPr wrap="square" lIns="0" tIns="0" rIns="0" bIns="0" numCol="1" anchor="t">
                <a:noAutofit/>
              </a:bodyPr>
              <a:lstStyle/>
              <a:p>
                <a:pPr/>
              </a:p>
            </p:txBody>
          </p:sp>
          <p:sp>
            <p:nvSpPr>
              <p:cNvPr id="986" name="Line"/>
              <p:cNvSpPr/>
              <p:nvPr/>
            </p:nvSpPr>
            <p:spPr>
              <a:xfrm flipH="1">
                <a:off x="1110753" y="765500"/>
                <a:ext cx="582133" cy="222945"/>
              </a:xfrm>
              <a:prstGeom prst="line">
                <a:avLst/>
              </a:prstGeom>
              <a:noFill/>
              <a:ln w="76200" cap="flat">
                <a:solidFill>
                  <a:srgbClr val="FFFB00"/>
                </a:solidFill>
                <a:prstDash val="solid"/>
                <a:miter lim="400000"/>
                <a:headEnd type="triangle" w="med" len="med"/>
                <a:tailEnd type="triangle" w="med" len="med"/>
              </a:ln>
              <a:effectLst/>
            </p:spPr>
            <p:txBody>
              <a:bodyPr wrap="square" lIns="0" tIns="0" rIns="0" bIns="0" numCol="1" anchor="t">
                <a:noAutofit/>
              </a:bodyPr>
              <a:lstStyle/>
              <a:p>
                <a:pPr/>
              </a:p>
            </p:txBody>
          </p:sp>
          <p:pic>
            <p:nvPicPr>
              <p:cNvPr id="987" name="1194983908254897104switch_hp_nicolas_c_.svg.med.png" descr="1194983908254897104switch_hp_nicolas_c_.svg.med.png"/>
              <p:cNvPicPr>
                <a:picLocks noChangeAspect="1"/>
              </p:cNvPicPr>
              <p:nvPr/>
            </p:nvPicPr>
            <p:blipFill>
              <a:blip r:embed="rId4">
                <a:extLst/>
              </a:blip>
              <a:stretch>
                <a:fillRect/>
              </a:stretch>
            </p:blipFill>
            <p:spPr>
              <a:xfrm>
                <a:off x="4701277" y="764435"/>
                <a:ext cx="1139012" cy="224007"/>
              </a:xfrm>
              <a:prstGeom prst="rect">
                <a:avLst/>
              </a:prstGeom>
              <a:ln w="12700" cap="flat">
                <a:noFill/>
                <a:miter lim="400000"/>
              </a:ln>
              <a:effectLst/>
            </p:spPr>
          </p:pic>
          <p:sp>
            <p:nvSpPr>
              <p:cNvPr id="988" name="Line"/>
              <p:cNvSpPr/>
              <p:nvPr/>
            </p:nvSpPr>
            <p:spPr>
              <a:xfrm flipH="1">
                <a:off x="3501211" y="988444"/>
                <a:ext cx="1189038" cy="495433"/>
              </a:xfrm>
              <a:prstGeom prst="line">
                <a:avLst/>
              </a:prstGeom>
              <a:noFill/>
              <a:ln w="76200" cap="flat">
                <a:solidFill>
                  <a:srgbClr val="FFFB00"/>
                </a:solidFill>
                <a:prstDash val="solid"/>
                <a:miter lim="400000"/>
                <a:headEnd type="triangle" w="med" len="med"/>
                <a:tailEnd type="triangle" w="med" len="med"/>
              </a:ln>
              <a:effectLst/>
            </p:spPr>
            <p:txBody>
              <a:bodyPr wrap="square" lIns="0" tIns="0" rIns="0" bIns="0" numCol="1" anchor="t">
                <a:noAutofit/>
              </a:bodyPr>
              <a:lstStyle/>
              <a:p>
                <a:pPr/>
              </a:p>
            </p:txBody>
          </p:sp>
          <p:sp>
            <p:nvSpPr>
              <p:cNvPr id="989" name="Line"/>
              <p:cNvSpPr/>
              <p:nvPr/>
            </p:nvSpPr>
            <p:spPr>
              <a:xfrm flipH="1" flipV="1">
                <a:off x="2795220" y="715957"/>
                <a:ext cx="1956956" cy="161016"/>
              </a:xfrm>
              <a:prstGeom prst="line">
                <a:avLst/>
              </a:prstGeom>
              <a:noFill/>
              <a:ln w="76200" cap="flat">
                <a:solidFill>
                  <a:srgbClr val="FFFB00"/>
                </a:solidFill>
                <a:prstDash val="solid"/>
                <a:miter lim="400000"/>
                <a:headEnd type="triangle" w="med" len="med"/>
                <a:tailEnd type="triangle" w="med" len="med"/>
              </a:ln>
              <a:effectLst/>
            </p:spPr>
            <p:txBody>
              <a:bodyPr wrap="square" lIns="0" tIns="0" rIns="0" bIns="0" numCol="1" anchor="t">
                <a:noAutofit/>
              </a:bodyPr>
              <a:lstStyle/>
              <a:p>
                <a:pPr/>
              </a:p>
            </p:txBody>
          </p:sp>
          <p:sp>
            <p:nvSpPr>
              <p:cNvPr id="990" name="Line"/>
              <p:cNvSpPr/>
              <p:nvPr/>
            </p:nvSpPr>
            <p:spPr>
              <a:xfrm flipH="1" flipV="1">
                <a:off x="4318672" y="170982"/>
                <a:ext cx="557363" cy="557362"/>
              </a:xfrm>
              <a:prstGeom prst="line">
                <a:avLst/>
              </a:prstGeom>
              <a:noFill/>
              <a:ln w="76200" cap="flat">
                <a:solidFill>
                  <a:srgbClr val="FFFB00"/>
                </a:solidFill>
                <a:prstDash val="solid"/>
                <a:miter lim="400000"/>
                <a:headEnd type="triangle" w="med" len="med"/>
                <a:tailEnd type="triangle" w="med" len="med"/>
              </a:ln>
              <a:effectLst/>
            </p:spPr>
            <p:txBody>
              <a:bodyPr wrap="square" lIns="0" tIns="0" rIns="0" bIns="0" numCol="1" anchor="t">
                <a:noAutofit/>
              </a:bodyPr>
              <a:lstStyle/>
              <a:p>
                <a:pPr/>
              </a:p>
            </p:txBody>
          </p:sp>
        </p:grpSp>
        <p:pic>
          <p:nvPicPr>
            <p:cNvPr id="992" name="11949839031316979841alcatel_oxo_nicolas_cle_.svg.med.png" descr="11949839031316979841alcatel_oxo_nicolas_cle_.svg.med.png"/>
            <p:cNvPicPr>
              <a:picLocks noChangeAspect="1"/>
            </p:cNvPicPr>
            <p:nvPr/>
          </p:nvPicPr>
          <p:blipFill>
            <a:blip r:embed="rId3">
              <a:extLst/>
            </a:blip>
            <a:stretch>
              <a:fillRect/>
            </a:stretch>
          </p:blipFill>
          <p:spPr>
            <a:xfrm>
              <a:off x="6918351" y="140616"/>
              <a:ext cx="1874894" cy="956197"/>
            </a:xfrm>
            <a:prstGeom prst="rect">
              <a:avLst/>
            </a:prstGeom>
            <a:ln w="12700" cap="flat">
              <a:noFill/>
              <a:miter lim="400000"/>
            </a:ln>
            <a:effectLst/>
          </p:spPr>
        </p:pic>
        <p:pic>
          <p:nvPicPr>
            <p:cNvPr id="993" name="11949839031316979841alcatel_oxo_nicolas_cle_.svg.med.png" descr="11949839031316979841alcatel_oxo_nicolas_cle_.svg.med.png"/>
            <p:cNvPicPr>
              <a:picLocks noChangeAspect="1"/>
            </p:cNvPicPr>
            <p:nvPr/>
          </p:nvPicPr>
          <p:blipFill>
            <a:blip r:embed="rId3">
              <a:extLst/>
            </a:blip>
            <a:stretch>
              <a:fillRect/>
            </a:stretch>
          </p:blipFill>
          <p:spPr>
            <a:xfrm>
              <a:off x="4443493" y="0"/>
              <a:ext cx="1874894" cy="956196"/>
            </a:xfrm>
            <a:prstGeom prst="rect">
              <a:avLst/>
            </a:prstGeom>
            <a:ln w="12700" cap="flat">
              <a:noFill/>
              <a:miter lim="400000"/>
            </a:ln>
            <a:effectLst/>
          </p:spPr>
        </p:pic>
        <p:pic>
          <p:nvPicPr>
            <p:cNvPr id="994" name="11949839031316979841alcatel_oxo_nicolas_cle_.svg.med.png" descr="11949839031316979841alcatel_oxo_nicolas_cle_.svg.med.png"/>
            <p:cNvPicPr>
              <a:picLocks noChangeAspect="1"/>
            </p:cNvPicPr>
            <p:nvPr/>
          </p:nvPicPr>
          <p:blipFill>
            <a:blip r:embed="rId3">
              <a:extLst/>
            </a:blip>
            <a:stretch>
              <a:fillRect/>
            </a:stretch>
          </p:blipFill>
          <p:spPr>
            <a:xfrm>
              <a:off x="1612406" y="309357"/>
              <a:ext cx="1874894" cy="956196"/>
            </a:xfrm>
            <a:prstGeom prst="rect">
              <a:avLst/>
            </a:prstGeom>
            <a:ln w="12700" cap="flat">
              <a:noFill/>
              <a:miter lim="400000"/>
            </a:ln>
            <a:effectLst/>
          </p:spPr>
        </p:pic>
        <p:pic>
          <p:nvPicPr>
            <p:cNvPr id="995" name="11949839031316979841alcatel_oxo_nicolas_cle_.svg.med.png" descr="11949839031316979841alcatel_oxo_nicolas_cle_.svg.med.png"/>
            <p:cNvPicPr>
              <a:picLocks noChangeAspect="1"/>
            </p:cNvPicPr>
            <p:nvPr/>
          </p:nvPicPr>
          <p:blipFill>
            <a:blip r:embed="rId3">
              <a:extLst/>
            </a:blip>
            <a:stretch>
              <a:fillRect/>
            </a:stretch>
          </p:blipFill>
          <p:spPr>
            <a:xfrm>
              <a:off x="0" y="4649731"/>
              <a:ext cx="1874893" cy="956196"/>
            </a:xfrm>
            <a:prstGeom prst="rect">
              <a:avLst/>
            </a:prstGeom>
            <a:ln w="12700" cap="flat">
              <a:noFill/>
              <a:miter lim="400000"/>
            </a:ln>
            <a:effectLst/>
          </p:spPr>
        </p:pic>
        <p:pic>
          <p:nvPicPr>
            <p:cNvPr id="996" name="11949839031316979841alcatel_oxo_nicolas_cle_.svg.med.png" descr="11949839031316979841alcatel_oxo_nicolas_cle_.svg.med.png"/>
            <p:cNvPicPr>
              <a:picLocks noChangeAspect="1"/>
            </p:cNvPicPr>
            <p:nvPr/>
          </p:nvPicPr>
          <p:blipFill>
            <a:blip r:embed="rId3">
              <a:extLst/>
            </a:blip>
            <a:stretch>
              <a:fillRect/>
            </a:stretch>
          </p:blipFill>
          <p:spPr>
            <a:xfrm>
              <a:off x="0" y="1537411"/>
              <a:ext cx="1874893" cy="956196"/>
            </a:xfrm>
            <a:prstGeom prst="rect">
              <a:avLst/>
            </a:prstGeom>
            <a:ln w="12700" cap="flat">
              <a:noFill/>
              <a:miter lim="400000"/>
            </a:ln>
            <a:effectLst/>
          </p:spPr>
        </p:pic>
      </p:grpSp>
      <p:sp>
        <p:nvSpPr>
          <p:cNvPr id="998" name="Billions of computers connected to the internet; 100 thousands of routers. Hundreds of billions bytes of data enroute at any moment.…"/>
          <p:cNvSpPr txBox="1"/>
          <p:nvPr/>
        </p:nvSpPr>
        <p:spPr>
          <a:xfrm>
            <a:off x="8722233" y="3924300"/>
            <a:ext cx="6692901" cy="478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600">
                <a:solidFill>
                  <a:srgbClr val="FFFFFF"/>
                </a:solidFill>
                <a:latin typeface="+mn-lt"/>
                <a:ea typeface="+mn-ea"/>
                <a:cs typeface="+mn-cs"/>
                <a:sym typeface="Gill Sans"/>
              </a:defRPr>
            </a:pPr>
            <a:r>
              <a:t>Billions of computers connected to the internet; 100 thousands of routers. Hundreds of billions bytes of data enroute at any moment.</a:t>
            </a:r>
          </a:p>
          <a:p>
            <a:pPr algn="ctr">
              <a:defRPr b="1" sz="3600">
                <a:solidFill>
                  <a:srgbClr val="FFFFFF"/>
                </a:solidFill>
                <a:latin typeface="+mn-lt"/>
                <a:ea typeface="+mn-ea"/>
                <a:cs typeface="+mn-cs"/>
                <a:sym typeface="Gill Sans"/>
              </a:defRPr>
            </a:pPr>
          </a:p>
          <a:p>
            <a:pPr algn="ctr">
              <a:defRPr b="1" sz="3600">
                <a:solidFill>
                  <a:srgbClr val="FFFB00"/>
                </a:solidFill>
                <a:latin typeface="+mn-lt"/>
                <a:ea typeface="+mn-ea"/>
                <a:cs typeface="+mn-cs"/>
                <a:sym typeface="Gill Sans"/>
              </a:defRPr>
            </a:pPr>
            <a:r>
              <a:t>Storage  of enroute data done at the edges only!</a:t>
            </a:r>
          </a:p>
        </p:txBody>
      </p:sp>
      <p:sp>
        <p:nvSpPr>
          <p:cNvPr id="999" name="Clipart: http://www.clker.com/search/networksym/1"/>
          <p:cNvSpPr txBox="1"/>
          <p:nvPr/>
        </p:nvSpPr>
        <p:spPr>
          <a:xfrm>
            <a:off x="162433" y="8547100"/>
            <a:ext cx="71882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2500">
                <a:solidFill>
                  <a:srgbClr val="FFFFFF"/>
                </a:solidFill>
                <a:latin typeface="+mn-lt"/>
                <a:ea typeface="+mn-ea"/>
                <a:cs typeface="+mn-cs"/>
                <a:sym typeface="Gill Sans"/>
              </a:defRPr>
            </a:lvl1pPr>
          </a:lstStyle>
          <a:p>
            <a:pPr/>
            <a:r>
              <a:t>Clipart: http://www.clker.com/search/networksym/1</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Untitled.png" descr="Untitled.png"/>
          <p:cNvPicPr>
            <a:picLocks noChangeAspect="1"/>
          </p:cNvPicPr>
          <p:nvPr/>
        </p:nvPicPr>
        <p:blipFill>
          <a:blip r:embed="rId2">
            <a:extLst/>
          </a:blip>
          <a:stretch>
            <a:fillRect/>
          </a:stretch>
        </p:blipFill>
        <p:spPr>
          <a:xfrm>
            <a:off x="-50800" y="34136"/>
            <a:ext cx="16256000" cy="9050327"/>
          </a:xfrm>
          <a:prstGeom prst="rect">
            <a:avLst/>
          </a:prstGeom>
          <a:ln w="12700">
            <a:miter lim="400000"/>
          </a:ln>
        </p:spPr>
      </p:pic>
      <p:sp>
        <p:nvSpPr>
          <p:cNvPr id="256" name="Len Kleinrock - The First Two Packets on The Internet"/>
          <p:cNvSpPr txBox="1"/>
          <p:nvPr>
            <p:ph type="title"/>
          </p:nvPr>
        </p:nvSpPr>
        <p:spPr>
          <a:xfrm>
            <a:off x="1968500" y="7999015"/>
            <a:ext cx="13931900" cy="929085"/>
          </a:xfrm>
          <a:prstGeom prst="rect">
            <a:avLst/>
          </a:prstGeom>
          <a:solidFill>
            <a:srgbClr val="000000">
              <a:alpha val="36000"/>
            </a:srgbClr>
          </a:solidFill>
        </p:spPr>
        <p:txBody>
          <a:bodyPr/>
          <a:lstStyle>
            <a:lvl1pPr>
              <a:defRPr sz="4800"/>
            </a:lvl1pPr>
          </a:lstStyle>
          <a:p>
            <a:pPr/>
            <a:r>
              <a:t>Len Kleinrock - The First Two Packets on The Internet</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One (of many) Scary Problem(s)"/>
          <p:cNvSpPr txBox="1"/>
          <p:nvPr>
            <p:ph type="title"/>
          </p:nvPr>
        </p:nvSpPr>
        <p:spPr>
          <a:prstGeom prst="rect">
            <a:avLst/>
          </a:prstGeom>
        </p:spPr>
        <p:txBody>
          <a:bodyPr/>
          <a:lstStyle>
            <a:lvl1pPr>
              <a:defRPr>
                <a:solidFill>
                  <a:srgbClr val="00F900"/>
                </a:solidFill>
              </a:defRPr>
            </a:lvl1pPr>
          </a:lstStyle>
          <a:p>
            <a:pPr/>
            <a:r>
              <a:t>One (of many) Scary Problem(s)</a:t>
            </a:r>
          </a:p>
        </p:txBody>
      </p:sp>
      <p:sp>
        <p:nvSpPr>
          <p:cNvPr id="1002" name="In 1987 as local campuses with 10 MBit networks were connected together using 56Kbit leased lines, things kind of fell apart…"/>
          <p:cNvSpPr txBox="1"/>
          <p:nvPr>
            <p:ph type="body" sz="half" idx="1"/>
          </p:nvPr>
        </p:nvSpPr>
        <p:spPr>
          <a:xfrm>
            <a:off x="1155700" y="2603500"/>
            <a:ext cx="7277100" cy="4572000"/>
          </a:xfrm>
          <a:prstGeom prst="rect">
            <a:avLst/>
          </a:prstGeom>
        </p:spPr>
        <p:txBody>
          <a:bodyPr/>
          <a:lstStyle/>
          <a:p>
            <a:pPr/>
            <a:r>
              <a:t>In 1987 as local campuses with 10 MBit networks were connected together using 56Kbit leased lines, things kind of fell apart</a:t>
            </a:r>
          </a:p>
          <a:p>
            <a:pPr/>
            <a:r>
              <a:t>At some point, when there was a little too much traffic, it all fell apart...</a:t>
            </a:r>
          </a:p>
        </p:txBody>
      </p:sp>
      <p:sp>
        <p:nvSpPr>
          <p:cNvPr id="1003" name="http://www.youtube.com/watch?v=1Vg1MeRYmWI…"/>
          <p:cNvSpPr txBox="1"/>
          <p:nvPr/>
        </p:nvSpPr>
        <p:spPr>
          <a:xfrm>
            <a:off x="653330" y="7340600"/>
            <a:ext cx="10339537" cy="1435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000">
                <a:solidFill>
                  <a:srgbClr val="FFFB00"/>
                </a:solidFill>
                <a:latin typeface="+mn-lt"/>
                <a:ea typeface="+mn-ea"/>
                <a:cs typeface="+mn-cs"/>
                <a:sym typeface="Gill Sans"/>
              </a:defRPr>
            </a:pPr>
            <a:r>
              <a:rPr>
                <a:hlinkClick r:id="rId2" invalidUrl="" action="" tgtFrame="" tooltip="" history="1" highlightClick="0" endSnd="0"/>
              </a:rPr>
              <a:t>http://www.youtube.com/watch?v=1Vg1MeRYmWI</a:t>
            </a:r>
          </a:p>
          <a:p>
            <a:pPr algn="ctr" defTabSz="546100">
              <a:defRPr sz="3000">
                <a:solidFill>
                  <a:srgbClr val="FFFB00"/>
                </a:solidFill>
                <a:latin typeface="+mn-lt"/>
                <a:ea typeface="+mn-ea"/>
                <a:cs typeface="+mn-cs"/>
                <a:sym typeface="Gill Sans"/>
              </a:defRPr>
            </a:pPr>
            <a:r>
              <a:t>http://en.wikipedia.org/wiki/Van_Jacobson</a:t>
            </a:r>
          </a:p>
          <a:p>
            <a:pPr algn="ctr" defTabSz="546100">
              <a:defRPr sz="3000">
                <a:solidFill>
                  <a:srgbClr val="FFFB00"/>
                </a:solidFill>
                <a:latin typeface="+mn-lt"/>
                <a:ea typeface="+mn-ea"/>
                <a:cs typeface="+mn-cs"/>
                <a:sym typeface="Gill Sans"/>
              </a:defRPr>
            </a:pPr>
            <a:r>
              <a:t>http://en.wikipedia.org/wiki/TCP_congestion_avoidance_algorithm</a:t>
            </a:r>
          </a:p>
        </p:txBody>
      </p:sp>
      <p:pic>
        <p:nvPicPr>
          <p:cNvPr id="1004" name="Untitled.png" descr="Untitled.png"/>
          <p:cNvPicPr>
            <a:picLocks noChangeAspect="1"/>
          </p:cNvPicPr>
          <p:nvPr/>
        </p:nvPicPr>
        <p:blipFill>
          <a:blip r:embed="rId3">
            <a:extLst/>
          </a:blip>
          <a:stretch>
            <a:fillRect/>
          </a:stretch>
        </p:blipFill>
        <p:spPr>
          <a:xfrm>
            <a:off x="10660288" y="2400300"/>
            <a:ext cx="4229101" cy="2464124"/>
          </a:xfrm>
          <a:prstGeom prst="rect">
            <a:avLst/>
          </a:prstGeom>
          <a:ln w="12700">
            <a:miter lim="400000"/>
          </a:ln>
        </p:spPr>
      </p:pic>
      <p:pic>
        <p:nvPicPr>
          <p:cNvPr id="1005" name="Untitled1.png" descr="Untitled1.png"/>
          <p:cNvPicPr>
            <a:picLocks noChangeAspect="1"/>
          </p:cNvPicPr>
          <p:nvPr/>
        </p:nvPicPr>
        <p:blipFill>
          <a:blip r:embed="rId4">
            <a:extLst/>
          </a:blip>
          <a:stretch>
            <a:fillRect/>
          </a:stretch>
        </p:blipFill>
        <p:spPr>
          <a:xfrm>
            <a:off x="10658124" y="5194300"/>
            <a:ext cx="4226276" cy="23876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7" name="Transmission Protocol (TCP)"/>
          <p:cNvSpPr txBox="1"/>
          <p:nvPr>
            <p:ph type="title"/>
          </p:nvPr>
        </p:nvSpPr>
        <p:spPr>
          <a:prstGeom prst="rect">
            <a:avLst/>
          </a:prstGeom>
        </p:spPr>
        <p:txBody>
          <a:bodyPr/>
          <a:lstStyle>
            <a:lvl1pPr>
              <a:defRPr>
                <a:solidFill>
                  <a:srgbClr val="FFFB00"/>
                </a:solidFill>
              </a:defRPr>
            </a:lvl1pPr>
          </a:lstStyle>
          <a:p>
            <a:pPr/>
            <a:r>
              <a:t>Transmission Protocol (TCP)</a:t>
            </a:r>
          </a:p>
        </p:txBody>
      </p:sp>
      <p:sp>
        <p:nvSpPr>
          <p:cNvPr id="1008" name="The responsibility of the transport layer is to present a reliable end-to-end pipe to the application…"/>
          <p:cNvSpPr txBox="1"/>
          <p:nvPr>
            <p:ph type="body" idx="1"/>
          </p:nvPr>
        </p:nvSpPr>
        <p:spPr>
          <a:prstGeom prst="rect">
            <a:avLst/>
          </a:prstGeom>
        </p:spPr>
        <p:txBody>
          <a:bodyPr/>
          <a:lstStyle/>
          <a:p>
            <a:pPr/>
            <a:r>
              <a:t>The responsibility of the transport layer is to present a reliable end-to-end pipe to the application</a:t>
            </a:r>
          </a:p>
          <a:p>
            <a:pPr/>
            <a:r>
              <a:t>Data either arrives in the proper order or the connection is closed</a:t>
            </a:r>
          </a:p>
          <a:p>
            <a:pPr/>
            <a:r>
              <a:t>TCP keeps buffers in the sending and destination system to keep data which has arrived out of order or to retransmit if necessary</a:t>
            </a:r>
          </a:p>
          <a:p>
            <a:pPr/>
            <a:r>
              <a:t>TCP provides individual connections between applications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0" name="Snapshot 2008-09-30 12-32-52.jpg" descr="Snapshot 2008-09-30 12-32-52.jpg"/>
          <p:cNvPicPr>
            <a:picLocks noChangeAspect="1"/>
          </p:cNvPicPr>
          <p:nvPr/>
        </p:nvPicPr>
        <p:blipFill>
          <a:blip r:embed="rId2">
            <a:extLst/>
          </a:blip>
          <a:stretch>
            <a:fillRect/>
          </a:stretch>
        </p:blipFill>
        <p:spPr>
          <a:xfrm>
            <a:off x="2349500" y="196030"/>
            <a:ext cx="11188700" cy="8752262"/>
          </a:xfrm>
          <a:prstGeom prst="rect">
            <a:avLst/>
          </a:prstGeom>
          <a:ln w="12700">
            <a:miter lim="400000"/>
          </a:ln>
        </p:spPr>
      </p:pic>
      <p:sp>
        <p:nvSpPr>
          <p:cNvPr id="1011" name="Rectangle"/>
          <p:cNvSpPr/>
          <p:nvPr/>
        </p:nvSpPr>
        <p:spPr>
          <a:xfrm>
            <a:off x="2794000" y="2781300"/>
            <a:ext cx="10236200" cy="1016000"/>
          </a:xfrm>
          <a:prstGeom prst="rect">
            <a:avLst/>
          </a:prstGeom>
          <a:ln w="76200">
            <a:solidFill>
              <a:srgbClr val="00F9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012" name="Circle"/>
          <p:cNvSpPr/>
          <p:nvPr/>
        </p:nvSpPr>
        <p:spPr>
          <a:xfrm>
            <a:off x="114300" y="8661400"/>
            <a:ext cx="368300" cy="368300"/>
          </a:xfrm>
          <a:prstGeom prst="ellipse">
            <a:avLst/>
          </a:prstGeom>
          <a:blipFill>
            <a:blip r:embed="rId3"/>
          </a:blipFill>
          <a:ln w="25400">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Application Layer"/>
          <p:cNvSpPr txBox="1"/>
          <p:nvPr>
            <p:ph type="title"/>
          </p:nvPr>
        </p:nvSpPr>
        <p:spPr>
          <a:xfrm>
            <a:off x="1155700" y="901700"/>
            <a:ext cx="8432800" cy="3543300"/>
          </a:xfrm>
          <a:prstGeom prst="rect">
            <a:avLst/>
          </a:prstGeom>
        </p:spPr>
        <p:txBody>
          <a:bodyPr/>
          <a:lstStyle>
            <a:lvl1pPr>
              <a:defRPr>
                <a:solidFill>
                  <a:srgbClr val="00F900"/>
                </a:solidFill>
              </a:defRPr>
            </a:lvl1pPr>
          </a:lstStyle>
          <a:p>
            <a:pPr/>
            <a:r>
              <a:t>Application Layer</a:t>
            </a:r>
          </a:p>
        </p:txBody>
      </p:sp>
      <p:sp>
        <p:nvSpPr>
          <p:cNvPr id="1015" name="Application Layer…"/>
          <p:cNvSpPr/>
          <p:nvPr/>
        </p:nvSpPr>
        <p:spPr>
          <a:xfrm>
            <a:off x="10477500" y="1308100"/>
            <a:ext cx="4953000" cy="1701800"/>
          </a:xfrm>
          <a:prstGeom prst="rect">
            <a:avLst/>
          </a:prstGeom>
          <a:solidFill>
            <a:srgbClr val="FFFB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effectLst>
                  <a:outerShdw sx="100000" sy="100000" kx="0" ky="0" algn="b" rotWithShape="0" blurRad="38100" dist="12700" dir="5400000">
                    <a:srgbClr val="000000">
                      <a:alpha val="50000"/>
                    </a:srgbClr>
                  </a:outerShdw>
                </a:effectLst>
                <a:latin typeface="+mn-lt"/>
                <a:ea typeface="+mn-ea"/>
                <a:cs typeface="+mn-cs"/>
                <a:sym typeface="Gill Sans"/>
              </a:defRPr>
            </a:pPr>
            <a:r>
              <a:t>Application Layer</a:t>
            </a:r>
          </a:p>
          <a:p>
            <a:pPr algn="ctr" defTabSz="546100">
              <a:defRPr sz="3300">
                <a:effectLst>
                  <a:outerShdw sx="100000" sy="100000" kx="0" ky="0" algn="b" rotWithShape="0" blurRad="38100" dist="12700" dir="5400000">
                    <a:srgbClr val="000000">
                      <a:alpha val="50000"/>
                    </a:srgbClr>
                  </a:outerShdw>
                </a:effectLst>
                <a:latin typeface="+mn-lt"/>
                <a:ea typeface="+mn-ea"/>
                <a:cs typeface="+mn-cs"/>
                <a:sym typeface="Gill Sans"/>
              </a:defRPr>
            </a:pPr>
            <a:r>
              <a:t>Web, E-Mail, File Transfer</a:t>
            </a:r>
          </a:p>
        </p:txBody>
      </p:sp>
      <p:sp>
        <p:nvSpPr>
          <p:cNvPr id="1016" name="Transport Layer (TCP)…"/>
          <p:cNvSpPr/>
          <p:nvPr/>
        </p:nvSpPr>
        <p:spPr>
          <a:xfrm>
            <a:off x="10477500" y="3035300"/>
            <a:ext cx="4953000" cy="1701800"/>
          </a:xfrm>
          <a:prstGeom prst="rect">
            <a:avLst/>
          </a:prstGeom>
          <a:solidFill>
            <a:srgbClr val="0000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Transport Layer (TCP)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Reliable Connections</a:t>
            </a:r>
          </a:p>
        </p:txBody>
      </p:sp>
      <p:sp>
        <p:nvSpPr>
          <p:cNvPr id="1017" name="Internetwork Layer (IP)…"/>
          <p:cNvSpPr/>
          <p:nvPr/>
        </p:nvSpPr>
        <p:spPr>
          <a:xfrm>
            <a:off x="10477500" y="4749800"/>
            <a:ext cx="4953000" cy="1701800"/>
          </a:xfrm>
          <a:prstGeom prst="rect">
            <a:avLst/>
          </a:prstGeom>
          <a:solidFill>
            <a:srgbClr val="0000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Internetwork Layer (IP)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Simple, Unreliable</a:t>
            </a:r>
          </a:p>
        </p:txBody>
      </p:sp>
      <p:sp>
        <p:nvSpPr>
          <p:cNvPr id="1018" name="Link Layer (Ethernet, WiFi)…"/>
          <p:cNvSpPr/>
          <p:nvPr/>
        </p:nvSpPr>
        <p:spPr>
          <a:xfrm>
            <a:off x="10477500" y="64389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Link Layer (Ethernet, WiFi)</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Physical Connections</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0" name="Quick Review"/>
          <p:cNvSpPr txBox="1"/>
          <p:nvPr>
            <p:ph type="title"/>
          </p:nvPr>
        </p:nvSpPr>
        <p:spPr>
          <a:prstGeom prst="rect">
            <a:avLst/>
          </a:prstGeom>
        </p:spPr>
        <p:txBody>
          <a:bodyPr/>
          <a:lstStyle>
            <a:lvl1pPr>
              <a:defRPr>
                <a:solidFill>
                  <a:srgbClr val="00F900"/>
                </a:solidFill>
              </a:defRPr>
            </a:lvl1pPr>
          </a:lstStyle>
          <a:p>
            <a:pPr/>
            <a:r>
              <a:t>Quick Review</a:t>
            </a:r>
          </a:p>
        </p:txBody>
      </p:sp>
      <p:sp>
        <p:nvSpPr>
          <p:cNvPr id="1021" name="Link layer:  gets the data onto the link, and manages collisions on a single hop…"/>
          <p:cNvSpPr txBox="1"/>
          <p:nvPr>
            <p:ph type="body" sz="half" idx="1"/>
          </p:nvPr>
        </p:nvSpPr>
        <p:spPr>
          <a:xfrm>
            <a:off x="660400" y="2273300"/>
            <a:ext cx="8382000" cy="6667500"/>
          </a:xfrm>
          <a:prstGeom prst="rect">
            <a:avLst/>
          </a:prstGeom>
        </p:spPr>
        <p:txBody>
          <a:bodyPr/>
          <a:lstStyle/>
          <a:p>
            <a:pPr lvl="1"/>
            <a:r>
              <a:t>Link layer:  gets the data onto the link, and manages collisions on a single hop</a:t>
            </a:r>
          </a:p>
          <a:p>
            <a:pPr lvl="1"/>
            <a:r>
              <a:t>Internet layer: moves the data over one hop, trying to get it “closer” to its destination </a:t>
            </a:r>
          </a:p>
          <a:p>
            <a:pPr lvl="1"/>
            <a:r>
              <a:t>Transport layer: Assumes that the internet layer may lose data, so request retransmission when needed—provides a nice reliable pipe from source to destination</a:t>
            </a:r>
          </a:p>
        </p:txBody>
      </p:sp>
      <p:pic>
        <p:nvPicPr>
          <p:cNvPr id="1022" name="Snapshot 2008-09-30 12-32-52.jpg" descr="Snapshot 2008-09-30 12-32-52.jpg"/>
          <p:cNvPicPr>
            <a:picLocks noChangeAspect="1"/>
          </p:cNvPicPr>
          <p:nvPr/>
        </p:nvPicPr>
        <p:blipFill>
          <a:blip r:embed="rId2">
            <a:extLst/>
          </a:blip>
          <a:stretch>
            <a:fillRect/>
          </a:stretch>
        </p:blipFill>
        <p:spPr>
          <a:xfrm>
            <a:off x="9309100" y="2806700"/>
            <a:ext cx="6007100" cy="4699000"/>
          </a:xfrm>
          <a:prstGeom prst="rect">
            <a:avLst/>
          </a:prstGeom>
          <a:ln w="12700">
            <a:miter lim="400000"/>
          </a:ln>
        </p:spPr>
      </p:pic>
      <p:sp>
        <p:nvSpPr>
          <p:cNvPr id="1023" name="Rectangle"/>
          <p:cNvSpPr/>
          <p:nvPr/>
        </p:nvSpPr>
        <p:spPr>
          <a:xfrm>
            <a:off x="9613900" y="4114800"/>
            <a:ext cx="5410200" cy="673100"/>
          </a:xfrm>
          <a:prstGeom prst="rect">
            <a:avLst/>
          </a:prstGeom>
          <a:ln w="25400">
            <a:solidFill>
              <a:srgbClr val="00F9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024" name="Source: http://en.wikipedia.org/wiki/Internet_Protocol_Suite"/>
          <p:cNvSpPr txBox="1"/>
          <p:nvPr/>
        </p:nvSpPr>
        <p:spPr>
          <a:xfrm>
            <a:off x="9306024" y="7562850"/>
            <a:ext cx="58547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2500">
                <a:solidFill>
                  <a:srgbClr val="FFFFFF"/>
                </a:solidFill>
                <a:latin typeface="+mn-lt"/>
                <a:ea typeface="+mn-ea"/>
                <a:cs typeface="+mn-cs"/>
                <a:sym typeface="Gill Sans"/>
              </a:defRPr>
            </a:pPr>
            <a:r>
              <a:t>Source: </a:t>
            </a:r>
            <a:r>
              <a:rPr u="sng">
                <a:hlinkClick r:id="rId3" invalidUrl="" action="" tgtFrame="" tooltip="" history="1" highlightClick="0" endSnd="0"/>
              </a:rPr>
              <a:t>http://en.wikipedia.org/wiki/Internet_Protocol_Suite</a:t>
            </a:r>
            <a:r>
              <a:t> </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Application Protocol"/>
          <p:cNvSpPr txBox="1"/>
          <p:nvPr>
            <p:ph type="title"/>
          </p:nvPr>
        </p:nvSpPr>
        <p:spPr>
          <a:prstGeom prst="rect">
            <a:avLst/>
          </a:prstGeom>
        </p:spPr>
        <p:txBody>
          <a:bodyPr/>
          <a:lstStyle>
            <a:lvl1pPr>
              <a:defRPr>
                <a:solidFill>
                  <a:srgbClr val="00F900"/>
                </a:solidFill>
              </a:defRPr>
            </a:lvl1pPr>
          </a:lstStyle>
          <a:p>
            <a:pPr/>
            <a:r>
              <a:t>Application Protocol </a:t>
            </a:r>
          </a:p>
        </p:txBody>
      </p:sp>
      <p:sp>
        <p:nvSpPr>
          <p:cNvPr id="1027" name="Since TCP gives us a reliable pipe, what to we want to do with the pipe?  What problem do we want to solve?…"/>
          <p:cNvSpPr txBox="1"/>
          <p:nvPr>
            <p:ph type="body" sz="half" idx="1"/>
          </p:nvPr>
        </p:nvSpPr>
        <p:spPr>
          <a:xfrm>
            <a:off x="1155700" y="2603500"/>
            <a:ext cx="7264400" cy="5702300"/>
          </a:xfrm>
          <a:prstGeom prst="rect">
            <a:avLst/>
          </a:prstGeom>
        </p:spPr>
        <p:txBody>
          <a:bodyPr/>
          <a:lstStyle/>
          <a:p>
            <a:pPr lvl="1"/>
            <a:r>
              <a:t>Since TCP gives us a reliable pipe, what to we want to do with the pipe?  What problem do we want to solve?</a:t>
            </a:r>
          </a:p>
          <a:p>
            <a:pPr lvl="2"/>
            <a:r>
              <a:t>Mail</a:t>
            </a:r>
          </a:p>
          <a:p>
            <a:pPr lvl="2"/>
            <a:r>
              <a:t>World Wide Web</a:t>
            </a:r>
          </a:p>
          <a:p>
            <a:pPr lvl="2"/>
            <a:r>
              <a:t>Stream kitty videos</a:t>
            </a:r>
          </a:p>
        </p:txBody>
      </p:sp>
      <p:pic>
        <p:nvPicPr>
          <p:cNvPr id="1028" name="Snapshot 2008-09-30 12-32-52.jpg" descr="Snapshot 2008-09-30 12-32-52.jpg"/>
          <p:cNvPicPr>
            <a:picLocks noChangeAspect="1"/>
          </p:cNvPicPr>
          <p:nvPr/>
        </p:nvPicPr>
        <p:blipFill>
          <a:blip r:embed="rId2">
            <a:extLst/>
          </a:blip>
          <a:stretch>
            <a:fillRect/>
          </a:stretch>
        </p:blipFill>
        <p:spPr>
          <a:xfrm>
            <a:off x="9309100" y="2806700"/>
            <a:ext cx="6007100" cy="4699000"/>
          </a:xfrm>
          <a:prstGeom prst="rect">
            <a:avLst/>
          </a:prstGeom>
          <a:ln w="12700">
            <a:miter lim="400000"/>
          </a:ln>
        </p:spPr>
      </p:pic>
      <p:sp>
        <p:nvSpPr>
          <p:cNvPr id="1029" name="Rectangle"/>
          <p:cNvSpPr/>
          <p:nvPr/>
        </p:nvSpPr>
        <p:spPr>
          <a:xfrm>
            <a:off x="9613900" y="3390900"/>
            <a:ext cx="5410200" cy="673100"/>
          </a:xfrm>
          <a:prstGeom prst="rect">
            <a:avLst/>
          </a:prstGeom>
          <a:ln w="25400">
            <a:solidFill>
              <a:srgbClr val="00F9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030" name="Source: http://en.wikipedia.org/wiki/Internet_Protocol_Suite"/>
          <p:cNvSpPr txBox="1"/>
          <p:nvPr/>
        </p:nvSpPr>
        <p:spPr>
          <a:xfrm>
            <a:off x="9382224" y="7562850"/>
            <a:ext cx="5854701"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2800">
                <a:solidFill>
                  <a:srgbClr val="FFFFFF"/>
                </a:solidFill>
                <a:latin typeface="+mn-lt"/>
                <a:ea typeface="+mn-ea"/>
                <a:cs typeface="+mn-cs"/>
                <a:sym typeface="Gill Sans"/>
              </a:defRPr>
            </a:pPr>
            <a:r>
              <a:t>Source: </a:t>
            </a:r>
            <a:r>
              <a:rPr u="sng">
                <a:hlinkClick r:id="rId3" invalidUrl="" action="" tgtFrame="" tooltip="" history="1" highlightClick="0" endSnd="0"/>
              </a:rPr>
              <a:t>http://en.wikipedia.org/wiki/Internet_Protocol_Suite</a:t>
            </a:r>
            <a:r>
              <a:t> </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2" name="Two Questions for the Application Layer"/>
          <p:cNvSpPr txBox="1"/>
          <p:nvPr>
            <p:ph type="title"/>
          </p:nvPr>
        </p:nvSpPr>
        <p:spPr>
          <a:prstGeom prst="rect">
            <a:avLst/>
          </a:prstGeom>
        </p:spPr>
        <p:txBody>
          <a:bodyPr/>
          <a:lstStyle>
            <a:lvl1pPr defTabSz="457200">
              <a:defRPr>
                <a:solidFill>
                  <a:srgbClr val="00F900"/>
                </a:solidFill>
              </a:defRPr>
            </a:lvl1pPr>
          </a:lstStyle>
          <a:p>
            <a:pPr/>
            <a:r>
              <a:t>Two Questions for the Application Layer</a:t>
            </a:r>
          </a:p>
        </p:txBody>
      </p:sp>
      <p:sp>
        <p:nvSpPr>
          <p:cNvPr id="1033" name="Which application gets the data?…"/>
          <p:cNvSpPr txBox="1"/>
          <p:nvPr>
            <p:ph type="body" idx="1"/>
          </p:nvPr>
        </p:nvSpPr>
        <p:spPr>
          <a:prstGeom prst="rect">
            <a:avLst/>
          </a:prstGeom>
        </p:spPr>
        <p:txBody>
          <a:bodyPr/>
          <a:lstStyle/>
          <a:p>
            <a:pPr/>
            <a:r>
              <a:t>Which application gets the data?</a:t>
            </a:r>
          </a:p>
          <a:p>
            <a:pPr lvl="1"/>
            <a:r>
              <a:t>Ports</a:t>
            </a:r>
          </a:p>
          <a:p>
            <a:pPr/>
            <a:r>
              <a:t>What are the rules for talking with that application?</a:t>
            </a:r>
          </a:p>
          <a:p>
            <a:pPr lvl="1"/>
            <a:r>
              <a:t>Protocols</a:t>
            </a:r>
          </a:p>
        </p:txBody>
      </p:sp>
      <p:sp>
        <p:nvSpPr>
          <p:cNvPr id="1034" name="http://en.wikipedia.org/wiki/TCP_and_UDP_port…"/>
          <p:cNvSpPr txBox="1"/>
          <p:nvPr/>
        </p:nvSpPr>
        <p:spPr>
          <a:xfrm>
            <a:off x="1155700" y="7696200"/>
            <a:ext cx="13931900" cy="187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algn="ctr" defTabSz="546100">
              <a:defRPr sz="3600">
                <a:solidFill>
                  <a:srgbClr val="FFFB00"/>
                </a:solidFill>
                <a:latin typeface="+mn-lt"/>
                <a:ea typeface="+mn-ea"/>
                <a:cs typeface="+mn-cs"/>
                <a:sym typeface="Gill Sans"/>
              </a:defRPr>
            </a:pPr>
            <a:r>
              <a:rPr u="sng">
                <a:hlinkClick r:id="rId2" invalidUrl="" action="" tgtFrame="" tooltip="" history="1" highlightClick="0" endSnd="0"/>
              </a:rPr>
              <a:t>http://en.wikipedia.org/wiki/TCP_and_UDP_port</a:t>
            </a:r>
            <a:r>
              <a:t> </a:t>
            </a:r>
          </a:p>
          <a:p>
            <a:pPr algn="ctr" defTabSz="546100">
              <a:defRPr sz="3600">
                <a:solidFill>
                  <a:srgbClr val="FFFB00"/>
                </a:solidFill>
                <a:latin typeface="+mn-lt"/>
                <a:ea typeface="+mn-ea"/>
                <a:cs typeface="+mn-cs"/>
                <a:sym typeface="Gill Sans"/>
              </a:defRPr>
            </a:pPr>
            <a:r>
              <a:rPr u="sng">
                <a:hlinkClick r:id="rId3" invalidUrl="" action="" tgtFrame="" tooltip="" history="1" highlightClick="0" endSnd="0"/>
              </a:rPr>
              <a:t>http://en.wikipedia.org/wiki/List_of_TCP_and_UDP_port_numbers</a:t>
            </a:r>
            <a:r>
              <a:t>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Ports"/>
          <p:cNvSpPr txBox="1"/>
          <p:nvPr>
            <p:ph type="title"/>
          </p:nvPr>
        </p:nvSpPr>
        <p:spPr>
          <a:prstGeom prst="rect">
            <a:avLst/>
          </a:prstGeom>
        </p:spPr>
        <p:txBody>
          <a:bodyPr/>
          <a:lstStyle>
            <a:lvl1pPr>
              <a:defRPr>
                <a:solidFill>
                  <a:srgbClr val="00F900"/>
                </a:solidFill>
              </a:defRPr>
            </a:lvl1pPr>
          </a:lstStyle>
          <a:p>
            <a:pPr/>
            <a:r>
              <a:t>Ports</a:t>
            </a:r>
          </a:p>
        </p:txBody>
      </p:sp>
      <p:sp>
        <p:nvSpPr>
          <p:cNvPr id="1037" name="Like extensions in a phone number…"/>
          <p:cNvSpPr txBox="1"/>
          <p:nvPr>
            <p:ph type="body" idx="1"/>
          </p:nvPr>
        </p:nvSpPr>
        <p:spPr>
          <a:xfrm>
            <a:off x="1155700" y="2603500"/>
            <a:ext cx="13931900" cy="4368800"/>
          </a:xfrm>
          <a:prstGeom prst="rect">
            <a:avLst/>
          </a:prstGeom>
        </p:spPr>
        <p:txBody>
          <a:bodyPr/>
          <a:lstStyle/>
          <a:p>
            <a:pPr/>
            <a:r>
              <a:t>Like extensions in a phone number</a:t>
            </a:r>
          </a:p>
          <a:p>
            <a:pPr/>
            <a:r>
              <a:t>The IP address network number (the area code) gets to the LAN</a:t>
            </a:r>
          </a:p>
          <a:p>
            <a:pPr/>
            <a:r>
              <a:t>The IP address host number (the telephone number) gets you to the destination machine</a:t>
            </a:r>
          </a:p>
          <a:p>
            <a:pPr/>
            <a:r>
              <a:t>The port (the extension) gets you to a specific application</a:t>
            </a:r>
          </a:p>
        </p:txBody>
      </p:sp>
      <p:pic>
        <p:nvPicPr>
          <p:cNvPr id="1038" name="droppedImage.pdf" descr="droppedImage.pdf"/>
          <p:cNvPicPr>
            <a:picLocks noChangeAspect="1"/>
          </p:cNvPicPr>
          <p:nvPr/>
        </p:nvPicPr>
        <p:blipFill>
          <a:blip r:embed="rId2">
            <a:extLst/>
          </a:blip>
          <a:stretch>
            <a:fillRect/>
          </a:stretch>
        </p:blipFill>
        <p:spPr>
          <a:xfrm>
            <a:off x="1854200" y="7835900"/>
            <a:ext cx="4800600" cy="584200"/>
          </a:xfrm>
          <a:prstGeom prst="rect">
            <a:avLst/>
          </a:prstGeom>
          <a:ln w="12700">
            <a:miter lim="400000"/>
          </a:ln>
        </p:spPr>
      </p:pic>
      <p:pic>
        <p:nvPicPr>
          <p:cNvPr id="1039" name="droppedImage.pdf" descr="droppedImage.pdf"/>
          <p:cNvPicPr>
            <a:picLocks noChangeAspect="1"/>
          </p:cNvPicPr>
          <p:nvPr/>
        </p:nvPicPr>
        <p:blipFill>
          <a:blip r:embed="rId3">
            <a:extLst/>
          </a:blip>
          <a:stretch>
            <a:fillRect/>
          </a:stretch>
        </p:blipFill>
        <p:spPr>
          <a:xfrm>
            <a:off x="10896600" y="7556500"/>
            <a:ext cx="3454400" cy="11303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1" name="TCP, Ports, and Connections"/>
          <p:cNvSpPr txBox="1"/>
          <p:nvPr>
            <p:ph type="ctrTitle"/>
          </p:nvPr>
        </p:nvSpPr>
        <p:spPr>
          <a:prstGeom prst="rect">
            <a:avLst/>
          </a:prstGeom>
        </p:spPr>
        <p:txBody>
          <a:bodyPr/>
          <a:lstStyle>
            <a:lvl1pPr>
              <a:defRPr>
                <a:solidFill>
                  <a:srgbClr val="00F900"/>
                </a:solidFill>
              </a:defRPr>
            </a:lvl1pPr>
          </a:lstStyle>
          <a:p>
            <a:pPr/>
            <a:r>
              <a:t>TCP, Ports, and Connections</a:t>
            </a:r>
          </a:p>
        </p:txBody>
      </p:sp>
      <p:sp>
        <p:nvSpPr>
          <p:cNvPr id="1042" name="http://en.wikipedia.org/wiki/TCP_and_UDP_port…"/>
          <p:cNvSpPr txBox="1"/>
          <p:nvPr>
            <p:ph type="subTitle" sz="quarter" idx="1"/>
          </p:nvPr>
        </p:nvSpPr>
        <p:spPr>
          <a:xfrm>
            <a:off x="1155700" y="6515100"/>
            <a:ext cx="13931900" cy="1879600"/>
          </a:xfrm>
          <a:prstGeom prst="rect">
            <a:avLst/>
          </a:prstGeom>
        </p:spPr>
        <p:txBody>
          <a:bodyPr/>
          <a:lstStyle/>
          <a:p>
            <a:pPr>
              <a:defRPr sz="3600">
                <a:solidFill>
                  <a:srgbClr val="FFFB00"/>
                </a:solidFill>
              </a:defRPr>
            </a:pPr>
            <a:r>
              <a:rPr u="sng">
                <a:hlinkClick r:id="rId2" invalidUrl="" action="" tgtFrame="" tooltip="" history="1" highlightClick="0" endSnd="0"/>
              </a:rPr>
              <a:t>http://en.wikipedia.org/wiki/TCP_and_UDP_port</a:t>
            </a:r>
            <a:r>
              <a:t> </a:t>
            </a:r>
          </a:p>
          <a:p>
            <a:pPr>
              <a:defRPr sz="3600">
                <a:solidFill>
                  <a:srgbClr val="FFFB00"/>
                </a:solidFill>
              </a:defRPr>
            </a:pPr>
          </a:p>
          <a:p>
            <a:pPr>
              <a:defRPr sz="3600">
                <a:solidFill>
                  <a:srgbClr val="FFFB00"/>
                </a:solidFill>
              </a:defRPr>
            </a:pPr>
            <a:r>
              <a:rPr u="sng">
                <a:hlinkClick r:id="rId3" invalidUrl="" action="" tgtFrame="" tooltip="" history="1" highlightClick="0" endSnd="0"/>
              </a:rPr>
              <a:t>http://en.wikipedia.org/wiki/List_of_TCP_and_UDP_port_numbers</a:t>
            </a:r>
            <a:r>
              <a:t> </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4" name="1194983899606690431network_could_nicolas_cl_.svg.med.png" descr="1194983899606690431network_could_nicolas_cl_.svg.med.png"/>
          <p:cNvPicPr>
            <a:picLocks noChangeAspect="1"/>
          </p:cNvPicPr>
          <p:nvPr/>
        </p:nvPicPr>
        <p:blipFill>
          <a:blip r:embed="rId2">
            <a:extLst/>
          </a:blip>
          <a:stretch>
            <a:fillRect/>
          </a:stretch>
        </p:blipFill>
        <p:spPr>
          <a:xfrm>
            <a:off x="9355339" y="3152986"/>
            <a:ext cx="2755901" cy="2085299"/>
          </a:xfrm>
          <a:prstGeom prst="rect">
            <a:avLst/>
          </a:prstGeom>
          <a:ln w="12700">
            <a:miter lim="400000"/>
          </a:ln>
        </p:spPr>
      </p:pic>
      <p:sp>
        <p:nvSpPr>
          <p:cNvPr id="1045" name="www.umich.edu"/>
          <p:cNvSpPr/>
          <p:nvPr/>
        </p:nvSpPr>
        <p:spPr>
          <a:xfrm>
            <a:off x="1955800" y="520700"/>
            <a:ext cx="6667500" cy="7734300"/>
          </a:xfrm>
          <a:prstGeom prst="rect">
            <a:avLst/>
          </a:prstGeom>
          <a:ln w="76200">
            <a:solidFill>
              <a:srgbClr val="FF9300"/>
            </a:solidFill>
            <a:miter lim="400000"/>
          </a:ln>
          <a:extLst>
            <a:ext uri="{C572A759-6A51-4108-AA02-DFA0A04FC94B}">
              <ma14:wrappingTextBoxFlag xmlns:ma14="http://schemas.microsoft.com/office/mac/drawingml/2011/main" val="1"/>
            </a:ext>
          </a:extLst>
        </p:spPr>
        <p:txBody>
          <a:bodyPr lIns="50800" tIns="50800" rIns="50800" bIns="50800"/>
          <a:lstStyle>
            <a:lvl1pPr defTabSz="546100">
              <a:defRPr sz="3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www.umich.edu</a:t>
            </a:r>
          </a:p>
        </p:txBody>
      </p:sp>
      <p:grpSp>
        <p:nvGrpSpPr>
          <p:cNvPr id="1060" name="Group"/>
          <p:cNvGrpSpPr/>
          <p:nvPr/>
        </p:nvGrpSpPr>
        <p:grpSpPr>
          <a:xfrm>
            <a:off x="12898437" y="2736849"/>
            <a:ext cx="2578101" cy="1854202"/>
            <a:chOff x="0" y="0"/>
            <a:chExt cx="2578099" cy="1854200"/>
          </a:xfrm>
        </p:grpSpPr>
        <p:grpSp>
          <p:nvGrpSpPr>
            <p:cNvPr id="1058" name="Group"/>
            <p:cNvGrpSpPr/>
            <p:nvPr/>
          </p:nvGrpSpPr>
          <p:grpSpPr>
            <a:xfrm>
              <a:off x="0" y="-1"/>
              <a:ext cx="2578100" cy="1854202"/>
              <a:chOff x="0" y="0"/>
              <a:chExt cx="2578099" cy="1854200"/>
            </a:xfrm>
          </p:grpSpPr>
          <p:grpSp>
            <p:nvGrpSpPr>
              <p:cNvPr id="1048" name="Group"/>
              <p:cNvGrpSpPr/>
              <p:nvPr/>
            </p:nvGrpSpPr>
            <p:grpSpPr>
              <a:xfrm>
                <a:off x="352515" y="0"/>
                <a:ext cx="1878331" cy="1184388"/>
                <a:chOff x="0" y="0"/>
                <a:chExt cx="1878329" cy="1184387"/>
              </a:xfrm>
            </p:grpSpPr>
            <p:sp>
              <p:nvSpPr>
                <p:cNvPr id="1046" name="Rectangle"/>
                <p:cNvSpPr/>
                <p:nvPr/>
              </p:nvSpPr>
              <p:spPr>
                <a:xfrm>
                  <a:off x="0" y="0"/>
                  <a:ext cx="1878330" cy="1184388"/>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047" name="Rounded Rectangle"/>
                <p:cNvSpPr/>
                <p:nvPr/>
              </p:nvSpPr>
              <p:spPr>
                <a:xfrm>
                  <a:off x="149950" y="106364"/>
                  <a:ext cx="1575799" cy="974534"/>
                </a:xfrm>
                <a:prstGeom prst="roundRect">
                  <a:avLst>
                    <a:gd name="adj" fmla="val 6900"/>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1055" name="Group"/>
              <p:cNvGrpSpPr/>
              <p:nvPr/>
            </p:nvGrpSpPr>
            <p:grpSpPr>
              <a:xfrm>
                <a:off x="0" y="1543728"/>
                <a:ext cx="2578100" cy="310473"/>
                <a:chOff x="0" y="0"/>
                <a:chExt cx="2578099" cy="310472"/>
              </a:xfrm>
            </p:grpSpPr>
            <p:sp>
              <p:nvSpPr>
                <p:cNvPr id="1049" name="Line"/>
                <p:cNvSpPr/>
                <p:nvPr/>
              </p:nvSpPr>
              <p:spPr>
                <a:xfrm flipH="1">
                  <a:off x="0" y="0"/>
                  <a:ext cx="341994" cy="24147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050" name="Line"/>
                <p:cNvSpPr/>
                <p:nvPr/>
              </p:nvSpPr>
              <p:spPr>
                <a:xfrm>
                  <a:off x="0" y="241477"/>
                  <a:ext cx="2575468" cy="287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051" name="Line"/>
                <p:cNvSpPr/>
                <p:nvPr/>
              </p:nvSpPr>
              <p:spPr>
                <a:xfrm>
                  <a:off x="0" y="307595"/>
                  <a:ext cx="2575468" cy="2878"/>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052" name="Line"/>
                <p:cNvSpPr/>
                <p:nvPr/>
              </p:nvSpPr>
              <p:spPr>
                <a:xfrm>
                  <a:off x="0" y="241477"/>
                  <a:ext cx="2631" cy="6611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053" name="Line"/>
                <p:cNvSpPr/>
                <p:nvPr/>
              </p:nvSpPr>
              <p:spPr>
                <a:xfrm>
                  <a:off x="2241368" y="0"/>
                  <a:ext cx="334101" cy="241478"/>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054" name="Line"/>
                <p:cNvSpPr/>
                <p:nvPr/>
              </p:nvSpPr>
              <p:spPr>
                <a:xfrm>
                  <a:off x="2575469" y="241477"/>
                  <a:ext cx="2631" cy="6611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1056" name="Rectangle"/>
              <p:cNvSpPr/>
              <p:nvPr/>
            </p:nvSpPr>
            <p:spPr>
              <a:xfrm>
                <a:off x="357777" y="1221759"/>
                <a:ext cx="1875700" cy="304722"/>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057" name="Line"/>
              <p:cNvSpPr/>
              <p:nvPr/>
            </p:nvSpPr>
            <p:spPr>
              <a:xfrm>
                <a:off x="1765209" y="1374119"/>
                <a:ext cx="373562" cy="2875"/>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1059" name="Rectangle"/>
            <p:cNvSpPr/>
            <p:nvPr/>
          </p:nvSpPr>
          <p:spPr>
            <a:xfrm flipH="1" rot="10800000">
              <a:off x="476159" y="1319499"/>
              <a:ext cx="202566" cy="31623"/>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1061" name="Incoming…"/>
          <p:cNvSpPr/>
          <p:nvPr/>
        </p:nvSpPr>
        <p:spPr>
          <a:xfrm>
            <a:off x="2933700" y="1346200"/>
            <a:ext cx="2603500" cy="1181100"/>
          </a:xfrm>
          <a:prstGeom prst="rect">
            <a:avLst/>
          </a:prstGeom>
          <a:ln w="76200">
            <a:solidFill>
              <a:srgbClr val="FF40FF"/>
            </a:solidFill>
            <a:miter lim="400000"/>
          </a:ln>
          <a:extLst>
            <a:ext uri="{C572A759-6A51-4108-AA02-DFA0A04FC94B}">
              <ma14:wrappingTextBoxFlag xmlns:ma14="http://schemas.microsoft.com/office/mac/drawingml/2011/main" val="1"/>
            </a:ext>
          </a:extLst>
        </p:spPr>
        <p:txBody>
          <a:bodyPr lIns="50800" tIns="50800" rIns="50800" bIns="50800"/>
          <a:lstStyle/>
          <a:p>
            <a:pPr algn="ctr" defTabSz="546100">
              <a:defRPr sz="3200">
                <a:solidFill>
                  <a:srgbClr val="FF40FF"/>
                </a:solidFill>
                <a:effectLst>
                  <a:outerShdw sx="100000" sy="100000" kx="0" ky="0" algn="b" rotWithShape="0" blurRad="38100" dist="12700" dir="5400000">
                    <a:srgbClr val="000000">
                      <a:alpha val="50000"/>
                    </a:srgbClr>
                  </a:outerShdw>
                </a:effectLst>
                <a:latin typeface="+mn-lt"/>
                <a:ea typeface="+mn-ea"/>
                <a:cs typeface="+mn-cs"/>
                <a:sym typeface="Gill Sans"/>
              </a:defRPr>
            </a:pPr>
            <a:r>
              <a:t>Incoming</a:t>
            </a:r>
          </a:p>
          <a:p>
            <a:pPr algn="ctr" defTabSz="546100">
              <a:defRPr sz="3200">
                <a:solidFill>
                  <a:srgbClr val="FF40FF"/>
                </a:solidFill>
                <a:effectLst>
                  <a:outerShdw sx="100000" sy="100000" kx="0" ky="0" algn="b" rotWithShape="0" blurRad="38100" dist="12700" dir="5400000">
                    <a:srgbClr val="000000">
                      <a:alpha val="50000"/>
                    </a:srgbClr>
                  </a:outerShdw>
                </a:effectLst>
                <a:latin typeface="+mn-lt"/>
                <a:ea typeface="+mn-ea"/>
                <a:cs typeface="+mn-cs"/>
                <a:sym typeface="Gill Sans"/>
              </a:defRPr>
            </a:pPr>
            <a:r>
              <a:t>E-Mail</a:t>
            </a:r>
          </a:p>
        </p:txBody>
      </p:sp>
      <p:sp>
        <p:nvSpPr>
          <p:cNvPr id="1062" name="Login"/>
          <p:cNvSpPr/>
          <p:nvPr/>
        </p:nvSpPr>
        <p:spPr>
          <a:xfrm>
            <a:off x="2933700" y="2946400"/>
            <a:ext cx="2603500" cy="723900"/>
          </a:xfrm>
          <a:prstGeom prst="rect">
            <a:avLst/>
          </a:prstGeom>
          <a:ln w="76200">
            <a:solidFill>
              <a:srgbClr val="FF40FF"/>
            </a:solidFill>
            <a:miter lim="400000"/>
          </a:ln>
          <a:extLst>
            <a:ext uri="{C572A759-6A51-4108-AA02-DFA0A04FC94B}">
              <ma14:wrappingTextBoxFlag xmlns:ma14="http://schemas.microsoft.com/office/mac/drawingml/2011/main" val="1"/>
            </a:ext>
          </a:extLst>
        </p:spPr>
        <p:txBody>
          <a:bodyPr lIns="50800" tIns="50800" rIns="50800" bIns="50800"/>
          <a:lstStyle>
            <a:lvl1pPr algn="ctr" defTabSz="546100">
              <a:defRPr sz="3200">
                <a:solidFill>
                  <a:srgbClr val="FF40FF"/>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Login</a:t>
            </a:r>
          </a:p>
        </p:txBody>
      </p:sp>
      <p:sp>
        <p:nvSpPr>
          <p:cNvPr id="1063" name="Web Server"/>
          <p:cNvSpPr/>
          <p:nvPr/>
        </p:nvSpPr>
        <p:spPr>
          <a:xfrm>
            <a:off x="2933700" y="4660900"/>
            <a:ext cx="2603500" cy="723900"/>
          </a:xfrm>
          <a:prstGeom prst="rect">
            <a:avLst/>
          </a:prstGeom>
          <a:ln w="76200">
            <a:solidFill>
              <a:srgbClr val="FF40FF"/>
            </a:solidFill>
            <a:miter lim="400000"/>
          </a:ln>
          <a:extLst>
            <a:ext uri="{C572A759-6A51-4108-AA02-DFA0A04FC94B}">
              <ma14:wrappingTextBoxFlag xmlns:ma14="http://schemas.microsoft.com/office/mac/drawingml/2011/main" val="1"/>
            </a:ext>
          </a:extLst>
        </p:spPr>
        <p:txBody>
          <a:bodyPr lIns="50800" tIns="50800" rIns="50800" bIns="50800"/>
          <a:lstStyle>
            <a:lvl1pPr algn="ctr" defTabSz="546100">
              <a:defRPr sz="3200">
                <a:solidFill>
                  <a:srgbClr val="FF40FF"/>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Web Server</a:t>
            </a:r>
          </a:p>
        </p:txBody>
      </p:sp>
      <p:sp>
        <p:nvSpPr>
          <p:cNvPr id="1064" name="25"/>
          <p:cNvSpPr/>
          <p:nvPr/>
        </p:nvSpPr>
        <p:spPr>
          <a:xfrm>
            <a:off x="6426200" y="1485900"/>
            <a:ext cx="1270000" cy="685800"/>
          </a:xfrm>
          <a:prstGeom prst="rect">
            <a:avLst/>
          </a:prstGeom>
          <a:ln w="76200">
            <a:solidFill>
              <a:srgbClr val="00F900"/>
            </a:solidFill>
            <a:miter lim="400000"/>
          </a:ln>
          <a:extLst>
            <a:ext uri="{C572A759-6A51-4108-AA02-DFA0A04FC94B}">
              <ma14:wrappingTextBoxFlag xmlns:ma14="http://schemas.microsoft.com/office/mac/drawingml/2011/main" val="1"/>
            </a:ext>
          </a:extLst>
        </p:spPr>
        <p:txBody>
          <a:bodyPr lIns="50800" tIns="50800" rIns="50800" bIns="50800"/>
          <a:lstStyle>
            <a:lvl1pPr algn="ctr" defTabSz="546100">
              <a:defRPr sz="3200">
                <a:solidFill>
                  <a:srgbClr val="00F900"/>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25</a:t>
            </a:r>
          </a:p>
        </p:txBody>
      </p:sp>
      <p:pic>
        <p:nvPicPr>
          <p:cNvPr id="1065" name="11949839031316979841alcatel_oxo_nicolas_cle_.svg.med.png" descr="11949839031316979841alcatel_oxo_nicolas_cle_.svg.med.png"/>
          <p:cNvPicPr>
            <a:picLocks noChangeAspect="1"/>
          </p:cNvPicPr>
          <p:nvPr/>
        </p:nvPicPr>
        <p:blipFill>
          <a:blip r:embed="rId3">
            <a:extLst/>
          </a:blip>
          <a:stretch>
            <a:fillRect/>
          </a:stretch>
        </p:blipFill>
        <p:spPr>
          <a:xfrm>
            <a:off x="12687300" y="838200"/>
            <a:ext cx="2717800" cy="1386078"/>
          </a:xfrm>
          <a:prstGeom prst="rect">
            <a:avLst/>
          </a:prstGeom>
          <a:ln w="12700">
            <a:miter lim="400000"/>
          </a:ln>
        </p:spPr>
      </p:pic>
      <p:sp>
        <p:nvSpPr>
          <p:cNvPr id="1066" name="Personal…"/>
          <p:cNvSpPr/>
          <p:nvPr/>
        </p:nvSpPr>
        <p:spPr>
          <a:xfrm>
            <a:off x="2933700" y="6286500"/>
            <a:ext cx="2603500" cy="1270000"/>
          </a:xfrm>
          <a:prstGeom prst="rect">
            <a:avLst/>
          </a:prstGeom>
          <a:ln w="76200">
            <a:solidFill>
              <a:srgbClr val="FF40FF"/>
            </a:solidFill>
            <a:miter lim="400000"/>
          </a:ln>
          <a:extLst>
            <a:ext uri="{C572A759-6A51-4108-AA02-DFA0A04FC94B}">
              <ma14:wrappingTextBoxFlag xmlns:ma14="http://schemas.microsoft.com/office/mac/drawingml/2011/main" val="1"/>
            </a:ext>
          </a:extLst>
        </p:spPr>
        <p:txBody>
          <a:bodyPr lIns="50800" tIns="50800" rIns="50800" bIns="50800"/>
          <a:lstStyle/>
          <a:p>
            <a:pPr algn="ctr" defTabSz="546100">
              <a:defRPr sz="3200">
                <a:solidFill>
                  <a:srgbClr val="FF40FF"/>
                </a:solidFill>
                <a:effectLst>
                  <a:outerShdw sx="100000" sy="100000" kx="0" ky="0" algn="b" rotWithShape="0" blurRad="38100" dist="12700" dir="5400000">
                    <a:srgbClr val="000000">
                      <a:alpha val="50000"/>
                    </a:srgbClr>
                  </a:outerShdw>
                </a:effectLst>
                <a:latin typeface="+mn-lt"/>
                <a:ea typeface="+mn-ea"/>
                <a:cs typeface="+mn-cs"/>
                <a:sym typeface="Gill Sans"/>
              </a:defRPr>
            </a:pPr>
            <a:r>
              <a:t>Personal</a:t>
            </a:r>
          </a:p>
          <a:p>
            <a:pPr algn="ctr" defTabSz="546100">
              <a:defRPr sz="3200">
                <a:solidFill>
                  <a:srgbClr val="FF40FF"/>
                </a:solidFill>
                <a:effectLst>
                  <a:outerShdw sx="100000" sy="100000" kx="0" ky="0" algn="b" rotWithShape="0" blurRad="38100" dist="12700" dir="5400000">
                    <a:srgbClr val="000000">
                      <a:alpha val="50000"/>
                    </a:srgbClr>
                  </a:outerShdw>
                </a:effectLst>
                <a:latin typeface="+mn-lt"/>
                <a:ea typeface="+mn-ea"/>
                <a:cs typeface="+mn-cs"/>
                <a:sym typeface="Gill Sans"/>
              </a:defRPr>
            </a:pPr>
            <a:r>
              <a:t>Mail Box</a:t>
            </a:r>
          </a:p>
        </p:txBody>
      </p:sp>
      <p:sp>
        <p:nvSpPr>
          <p:cNvPr id="1067" name="23"/>
          <p:cNvSpPr/>
          <p:nvPr/>
        </p:nvSpPr>
        <p:spPr>
          <a:xfrm>
            <a:off x="6426200" y="2971800"/>
            <a:ext cx="1270000" cy="685800"/>
          </a:xfrm>
          <a:prstGeom prst="rect">
            <a:avLst/>
          </a:prstGeom>
          <a:ln w="76200">
            <a:solidFill>
              <a:srgbClr val="00F900"/>
            </a:solidFill>
            <a:miter lim="400000"/>
          </a:ln>
          <a:extLst>
            <a:ext uri="{C572A759-6A51-4108-AA02-DFA0A04FC94B}">
              <ma14:wrappingTextBoxFlag xmlns:ma14="http://schemas.microsoft.com/office/mac/drawingml/2011/main" val="1"/>
            </a:ext>
          </a:extLst>
        </p:spPr>
        <p:txBody>
          <a:bodyPr lIns="50800" tIns="50800" rIns="50800" bIns="50800"/>
          <a:lstStyle>
            <a:lvl1pPr algn="ctr" defTabSz="546100">
              <a:defRPr sz="3200">
                <a:solidFill>
                  <a:srgbClr val="00F900"/>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23</a:t>
            </a:r>
          </a:p>
        </p:txBody>
      </p:sp>
      <p:sp>
        <p:nvSpPr>
          <p:cNvPr id="1068" name="80"/>
          <p:cNvSpPr/>
          <p:nvPr/>
        </p:nvSpPr>
        <p:spPr>
          <a:xfrm>
            <a:off x="6426200" y="4025900"/>
            <a:ext cx="1270000" cy="685800"/>
          </a:xfrm>
          <a:prstGeom prst="rect">
            <a:avLst/>
          </a:prstGeom>
          <a:ln w="76200">
            <a:solidFill>
              <a:srgbClr val="00F900"/>
            </a:solidFill>
            <a:miter lim="400000"/>
          </a:ln>
          <a:extLst>
            <a:ext uri="{C572A759-6A51-4108-AA02-DFA0A04FC94B}">
              <ma14:wrappingTextBoxFlag xmlns:ma14="http://schemas.microsoft.com/office/mac/drawingml/2011/main" val="1"/>
            </a:ext>
          </a:extLst>
        </p:spPr>
        <p:txBody>
          <a:bodyPr lIns="50800" tIns="50800" rIns="50800" bIns="50800"/>
          <a:lstStyle>
            <a:lvl1pPr algn="ctr" defTabSz="546100">
              <a:defRPr sz="3200">
                <a:solidFill>
                  <a:srgbClr val="00F900"/>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80</a:t>
            </a:r>
          </a:p>
        </p:txBody>
      </p:sp>
      <p:sp>
        <p:nvSpPr>
          <p:cNvPr id="1069" name="443"/>
          <p:cNvSpPr/>
          <p:nvPr/>
        </p:nvSpPr>
        <p:spPr>
          <a:xfrm>
            <a:off x="6426200" y="4953000"/>
            <a:ext cx="1270000" cy="685800"/>
          </a:xfrm>
          <a:prstGeom prst="rect">
            <a:avLst/>
          </a:prstGeom>
          <a:ln w="76200">
            <a:solidFill>
              <a:srgbClr val="FF2600"/>
            </a:solidFill>
            <a:miter lim="400000"/>
          </a:ln>
          <a:extLst>
            <a:ext uri="{C572A759-6A51-4108-AA02-DFA0A04FC94B}">
              <ma14:wrappingTextBoxFlag xmlns:ma14="http://schemas.microsoft.com/office/mac/drawingml/2011/main" val="1"/>
            </a:ext>
          </a:extLst>
        </p:spPr>
        <p:txBody>
          <a:bodyPr lIns="50800" tIns="50800" rIns="50800" bIns="50800"/>
          <a:lstStyle>
            <a:lvl1pPr algn="ctr" defTabSz="546100">
              <a:defRPr sz="3200">
                <a:solidFill>
                  <a:srgbClr val="FF2600"/>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443</a:t>
            </a:r>
          </a:p>
        </p:txBody>
      </p:sp>
      <p:sp>
        <p:nvSpPr>
          <p:cNvPr id="1070" name="109"/>
          <p:cNvSpPr/>
          <p:nvPr/>
        </p:nvSpPr>
        <p:spPr>
          <a:xfrm>
            <a:off x="6426200" y="6197600"/>
            <a:ext cx="1270000" cy="685800"/>
          </a:xfrm>
          <a:prstGeom prst="rect">
            <a:avLst/>
          </a:prstGeom>
          <a:ln w="76200">
            <a:solidFill>
              <a:srgbClr val="00F900"/>
            </a:solidFill>
            <a:miter lim="400000"/>
          </a:ln>
          <a:extLst>
            <a:ext uri="{C572A759-6A51-4108-AA02-DFA0A04FC94B}">
              <ma14:wrappingTextBoxFlag xmlns:ma14="http://schemas.microsoft.com/office/mac/drawingml/2011/main" val="1"/>
            </a:ext>
          </a:extLst>
        </p:spPr>
        <p:txBody>
          <a:bodyPr lIns="50800" tIns="50800" rIns="50800" bIns="50800"/>
          <a:lstStyle>
            <a:lvl1pPr algn="ctr" defTabSz="546100">
              <a:defRPr sz="3200">
                <a:solidFill>
                  <a:srgbClr val="00F900"/>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109</a:t>
            </a:r>
          </a:p>
        </p:txBody>
      </p:sp>
      <p:sp>
        <p:nvSpPr>
          <p:cNvPr id="1071" name="110"/>
          <p:cNvSpPr/>
          <p:nvPr/>
        </p:nvSpPr>
        <p:spPr>
          <a:xfrm>
            <a:off x="6426200" y="7226300"/>
            <a:ext cx="1270000" cy="685800"/>
          </a:xfrm>
          <a:prstGeom prst="rect">
            <a:avLst/>
          </a:prstGeom>
          <a:ln w="76200">
            <a:solidFill>
              <a:srgbClr val="00F900"/>
            </a:solidFill>
            <a:miter lim="400000"/>
          </a:ln>
          <a:extLst>
            <a:ext uri="{C572A759-6A51-4108-AA02-DFA0A04FC94B}">
              <ma14:wrappingTextBoxFlag xmlns:ma14="http://schemas.microsoft.com/office/mac/drawingml/2011/main" val="1"/>
            </a:ext>
          </a:extLst>
        </p:spPr>
        <p:txBody>
          <a:bodyPr lIns="50800" tIns="50800" rIns="50800" bIns="50800"/>
          <a:lstStyle>
            <a:lvl1pPr algn="ctr" defTabSz="546100">
              <a:defRPr sz="3200">
                <a:solidFill>
                  <a:srgbClr val="00F900"/>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110</a:t>
            </a:r>
          </a:p>
        </p:txBody>
      </p:sp>
      <p:sp>
        <p:nvSpPr>
          <p:cNvPr id="1072" name="74.208.28.177"/>
          <p:cNvSpPr/>
          <p:nvPr/>
        </p:nvSpPr>
        <p:spPr>
          <a:xfrm>
            <a:off x="8077200" y="3911600"/>
            <a:ext cx="2997200" cy="660400"/>
          </a:xfrm>
          <a:prstGeom prst="rect">
            <a:avLst/>
          </a:prstGeom>
          <a:solidFill>
            <a:srgbClr val="000000"/>
          </a:solidFill>
          <a:ln w="76200">
            <a:solidFill>
              <a:srgbClr val="FF9300"/>
            </a:solidFill>
            <a:miter lim="400000"/>
          </a:ln>
          <a:extLst>
            <a:ext uri="{C572A759-6A51-4108-AA02-DFA0A04FC94B}">
              <ma14:wrappingTextBoxFlag xmlns:ma14="http://schemas.microsoft.com/office/mac/drawingml/2011/main" val="1"/>
            </a:ext>
          </a:extLst>
        </p:spPr>
        <p:txBody>
          <a:bodyPr lIns="50800" tIns="50800" rIns="50800" bIns="50800"/>
          <a:lstStyle>
            <a:lvl1pPr algn="ctr" defTabSz="546100">
              <a:defRPr sz="3200">
                <a:solidFill>
                  <a:srgbClr val="FF9300"/>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74.208.28.177</a:t>
            </a:r>
          </a:p>
        </p:txBody>
      </p:sp>
      <p:sp>
        <p:nvSpPr>
          <p:cNvPr id="1073" name="Line"/>
          <p:cNvSpPr/>
          <p:nvPr/>
        </p:nvSpPr>
        <p:spPr>
          <a:xfrm>
            <a:off x="7782723" y="3191476"/>
            <a:ext cx="5337793" cy="223966"/>
          </a:xfrm>
          <a:prstGeom prst="line">
            <a:avLst/>
          </a:prstGeom>
          <a:ln w="76200">
            <a:solidFill>
              <a:srgbClr val="FFFB00"/>
            </a:solidFill>
            <a:miter lim="400000"/>
            <a:headEnd type="triangle"/>
          </a:ln>
        </p:spPr>
        <p:txBody>
          <a:bodyPr lIns="0" tIns="0" rIns="0" bIns="0"/>
          <a:lstStyle/>
          <a:p>
            <a:pPr/>
          </a:p>
        </p:txBody>
      </p:sp>
      <p:sp>
        <p:nvSpPr>
          <p:cNvPr id="1074" name="Line"/>
          <p:cNvSpPr/>
          <p:nvPr/>
        </p:nvSpPr>
        <p:spPr>
          <a:xfrm flipH="1">
            <a:off x="7764059" y="1549079"/>
            <a:ext cx="4908529" cy="298618"/>
          </a:xfrm>
          <a:prstGeom prst="line">
            <a:avLst/>
          </a:prstGeom>
          <a:ln w="76200">
            <a:solidFill>
              <a:srgbClr val="FFFB00"/>
            </a:solidFill>
            <a:miter lim="400000"/>
            <a:headEnd type="triangle"/>
            <a:tailEnd type="triangle"/>
          </a:ln>
        </p:spPr>
        <p:txBody>
          <a:bodyPr lIns="0" tIns="0" rIns="0" bIns="0"/>
          <a:lstStyle/>
          <a:p>
            <a:pPr/>
          </a:p>
        </p:txBody>
      </p:sp>
      <p:grpSp>
        <p:nvGrpSpPr>
          <p:cNvPr id="1091" name="Group"/>
          <p:cNvGrpSpPr/>
          <p:nvPr/>
        </p:nvGrpSpPr>
        <p:grpSpPr>
          <a:xfrm>
            <a:off x="12898437" y="4959349"/>
            <a:ext cx="2578101" cy="1854202"/>
            <a:chOff x="0" y="0"/>
            <a:chExt cx="2578099" cy="1854200"/>
          </a:xfrm>
        </p:grpSpPr>
        <p:grpSp>
          <p:nvGrpSpPr>
            <p:cNvPr id="1089" name="Group"/>
            <p:cNvGrpSpPr/>
            <p:nvPr/>
          </p:nvGrpSpPr>
          <p:grpSpPr>
            <a:xfrm>
              <a:off x="0" y="-1"/>
              <a:ext cx="2578100" cy="1854202"/>
              <a:chOff x="0" y="0"/>
              <a:chExt cx="2578099" cy="1854200"/>
            </a:xfrm>
          </p:grpSpPr>
          <p:grpSp>
            <p:nvGrpSpPr>
              <p:cNvPr id="1087" name="Group"/>
              <p:cNvGrpSpPr/>
              <p:nvPr/>
            </p:nvGrpSpPr>
            <p:grpSpPr>
              <a:xfrm>
                <a:off x="0" y="-1"/>
                <a:ext cx="2578100" cy="1854202"/>
                <a:chOff x="0" y="0"/>
                <a:chExt cx="2578099" cy="1854200"/>
              </a:xfrm>
            </p:grpSpPr>
            <p:grpSp>
              <p:nvGrpSpPr>
                <p:cNvPr id="1077" name="Group"/>
                <p:cNvGrpSpPr/>
                <p:nvPr/>
              </p:nvGrpSpPr>
              <p:grpSpPr>
                <a:xfrm>
                  <a:off x="352515" y="0"/>
                  <a:ext cx="1878331" cy="1184388"/>
                  <a:chOff x="0" y="0"/>
                  <a:chExt cx="1878329" cy="1184387"/>
                </a:xfrm>
              </p:grpSpPr>
              <p:sp>
                <p:nvSpPr>
                  <p:cNvPr id="1075" name="Rectangle"/>
                  <p:cNvSpPr/>
                  <p:nvPr/>
                </p:nvSpPr>
                <p:spPr>
                  <a:xfrm>
                    <a:off x="0" y="0"/>
                    <a:ext cx="1878330" cy="1184388"/>
                  </a:xfrm>
                  <a:prstGeom prst="rect">
                    <a:avLst/>
                  </a:prstGeom>
                  <a:solidFill>
                    <a:srgbClr val="A2A2A2"/>
                  </a:solid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076" name="Rounded Rectangle"/>
                  <p:cNvSpPr/>
                  <p:nvPr/>
                </p:nvSpPr>
                <p:spPr>
                  <a:xfrm>
                    <a:off x="149950" y="106364"/>
                    <a:ext cx="1575799" cy="974534"/>
                  </a:xfrm>
                  <a:prstGeom prst="roundRect">
                    <a:avLst>
                      <a:gd name="adj" fmla="val 6900"/>
                    </a:avLst>
                  </a:prstGeom>
                  <a:solidFill>
                    <a:srgbClr val="FFFFFF"/>
                  </a:solidFill>
                  <a:ln w="12700" cap="flat">
                    <a:solidFill>
                      <a:srgbClr val="73A4FE"/>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1084" name="Group"/>
                <p:cNvGrpSpPr/>
                <p:nvPr/>
              </p:nvGrpSpPr>
              <p:grpSpPr>
                <a:xfrm>
                  <a:off x="0" y="1543728"/>
                  <a:ext cx="2578100" cy="310473"/>
                  <a:chOff x="0" y="0"/>
                  <a:chExt cx="2578099" cy="310472"/>
                </a:xfrm>
              </p:grpSpPr>
              <p:sp>
                <p:nvSpPr>
                  <p:cNvPr id="1078" name="Line"/>
                  <p:cNvSpPr/>
                  <p:nvPr/>
                </p:nvSpPr>
                <p:spPr>
                  <a:xfrm flipH="1">
                    <a:off x="0" y="0"/>
                    <a:ext cx="341994" cy="24147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079" name="Line"/>
                  <p:cNvSpPr/>
                  <p:nvPr/>
                </p:nvSpPr>
                <p:spPr>
                  <a:xfrm>
                    <a:off x="0" y="241477"/>
                    <a:ext cx="2575468" cy="2877"/>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080" name="Line"/>
                  <p:cNvSpPr/>
                  <p:nvPr/>
                </p:nvSpPr>
                <p:spPr>
                  <a:xfrm>
                    <a:off x="0" y="307595"/>
                    <a:ext cx="2575468" cy="2878"/>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081" name="Line"/>
                  <p:cNvSpPr/>
                  <p:nvPr/>
                </p:nvSpPr>
                <p:spPr>
                  <a:xfrm>
                    <a:off x="0" y="241477"/>
                    <a:ext cx="2631" cy="66119"/>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082" name="Line"/>
                  <p:cNvSpPr/>
                  <p:nvPr/>
                </p:nvSpPr>
                <p:spPr>
                  <a:xfrm>
                    <a:off x="2241368" y="0"/>
                    <a:ext cx="334101" cy="241478"/>
                  </a:xfrm>
                  <a:prstGeom prst="line">
                    <a:avLst/>
                  </a:prstGeom>
                  <a:noFill/>
                  <a:ln w="12700" cap="flat">
                    <a:solidFill>
                      <a:srgbClr val="73A4FE"/>
                    </a:solidFill>
                    <a:prstDash val="solid"/>
                    <a:round/>
                  </a:ln>
                  <a:effectLst/>
                </p:spPr>
                <p:txBody>
                  <a:bodyPr wrap="square" lIns="0" tIns="0" rIns="0" bIns="0" numCol="1" anchor="t">
                    <a:noAutofit/>
                  </a:bodyPr>
                  <a:lstStyle/>
                  <a:p>
                    <a:pPr/>
                  </a:p>
                </p:txBody>
              </p:sp>
              <p:sp>
                <p:nvSpPr>
                  <p:cNvPr id="1083" name="Line"/>
                  <p:cNvSpPr/>
                  <p:nvPr/>
                </p:nvSpPr>
                <p:spPr>
                  <a:xfrm>
                    <a:off x="2575469" y="241477"/>
                    <a:ext cx="2631" cy="66119"/>
                  </a:xfrm>
                  <a:prstGeom prst="line">
                    <a:avLst/>
                  </a:prstGeom>
                  <a:noFill/>
                  <a:ln w="12700" cap="flat">
                    <a:solidFill>
                      <a:srgbClr val="73A4FE"/>
                    </a:solidFill>
                    <a:prstDash val="solid"/>
                    <a:round/>
                  </a:ln>
                  <a:effectLst/>
                </p:spPr>
                <p:txBody>
                  <a:bodyPr wrap="square" lIns="0" tIns="0" rIns="0" bIns="0" numCol="1" anchor="t">
                    <a:noAutofit/>
                  </a:bodyPr>
                  <a:lstStyle/>
                  <a:p>
                    <a:pPr/>
                  </a:p>
                </p:txBody>
              </p:sp>
            </p:grpSp>
            <p:sp>
              <p:nvSpPr>
                <p:cNvPr id="1085" name="Rectangle"/>
                <p:cNvSpPr/>
                <p:nvPr/>
              </p:nvSpPr>
              <p:spPr>
                <a:xfrm>
                  <a:off x="357777" y="1221759"/>
                  <a:ext cx="1875700" cy="304722"/>
                </a:xfrm>
                <a:prstGeom prst="rect">
                  <a:avLst/>
                </a:prstGeom>
                <a:noFill/>
                <a:ln w="12700" cap="flat">
                  <a:solidFill>
                    <a:srgbClr val="73A4FE"/>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086" name="Line"/>
                <p:cNvSpPr/>
                <p:nvPr/>
              </p:nvSpPr>
              <p:spPr>
                <a:xfrm>
                  <a:off x="1765209" y="1374119"/>
                  <a:ext cx="373562" cy="2875"/>
                </a:xfrm>
                <a:prstGeom prst="line">
                  <a:avLst/>
                </a:prstGeom>
                <a:noFill/>
                <a:ln w="50800" cap="flat">
                  <a:solidFill>
                    <a:srgbClr val="73A4FE"/>
                  </a:solidFill>
                  <a:prstDash val="solid"/>
                  <a:round/>
                </a:ln>
                <a:effectLst/>
              </p:spPr>
              <p:txBody>
                <a:bodyPr wrap="square" lIns="0" tIns="0" rIns="0" bIns="0" numCol="1" anchor="t">
                  <a:noAutofit/>
                </a:bodyPr>
                <a:lstStyle/>
                <a:p>
                  <a:pPr/>
                </a:p>
              </p:txBody>
            </p:sp>
          </p:grpSp>
          <p:sp>
            <p:nvSpPr>
              <p:cNvPr id="1088" name="Rectangle"/>
              <p:cNvSpPr/>
              <p:nvPr/>
            </p:nvSpPr>
            <p:spPr>
              <a:xfrm flipH="1" rot="10800000">
                <a:off x="476159" y="1319499"/>
                <a:ext cx="202566" cy="31623"/>
              </a:xfrm>
              <a:prstGeom prst="rect">
                <a:avLst/>
              </a:prstGeom>
              <a:solidFill>
                <a:srgbClr val="000000"/>
              </a:solidFill>
              <a:ln w="50800"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1090" name="Snapshot 2008-09-30 11-49-33.jpg" descr="Snapshot 2008-09-30 11-49-33.jpg"/>
            <p:cNvPicPr>
              <a:picLocks noChangeAspect="1"/>
            </p:cNvPicPr>
            <p:nvPr/>
          </p:nvPicPr>
          <p:blipFill>
            <a:blip r:embed="rId4">
              <a:extLst/>
            </a:blip>
            <a:stretch>
              <a:fillRect/>
            </a:stretch>
          </p:blipFill>
          <p:spPr>
            <a:xfrm>
              <a:off x="684212" y="158750"/>
              <a:ext cx="1206501" cy="864659"/>
            </a:xfrm>
            <a:prstGeom prst="rect">
              <a:avLst/>
            </a:prstGeom>
            <a:ln w="12700" cap="flat">
              <a:noFill/>
              <a:miter lim="400000"/>
            </a:ln>
            <a:effectLst/>
          </p:spPr>
        </p:pic>
      </p:grpSp>
      <p:sp>
        <p:nvSpPr>
          <p:cNvPr id="1092" name="blah blah blah blah"/>
          <p:cNvSpPr/>
          <p:nvPr/>
        </p:nvSpPr>
        <p:spPr>
          <a:xfrm>
            <a:off x="13360400" y="2832100"/>
            <a:ext cx="1701800" cy="1016000"/>
          </a:xfrm>
          <a:prstGeom prst="rect">
            <a:avLst/>
          </a:prstGeom>
          <a:solidFill>
            <a:srgbClr val="000000"/>
          </a:solidFill>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46100">
              <a:defRPr sz="2600">
                <a:solidFill>
                  <a:srgbClr val="00F900"/>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a:r>
              <a:t>blah blah blah blah</a:t>
            </a:r>
          </a:p>
        </p:txBody>
      </p:sp>
      <p:sp>
        <p:nvSpPr>
          <p:cNvPr id="1093" name="Line"/>
          <p:cNvSpPr/>
          <p:nvPr/>
        </p:nvSpPr>
        <p:spPr>
          <a:xfrm>
            <a:off x="7801387" y="5375118"/>
            <a:ext cx="5356455" cy="167973"/>
          </a:xfrm>
          <a:prstGeom prst="line">
            <a:avLst/>
          </a:prstGeom>
          <a:ln w="76200">
            <a:solidFill>
              <a:srgbClr val="FF2600"/>
            </a:solidFill>
            <a:miter lim="400000"/>
            <a:headEnd type="triangle"/>
          </a:ln>
        </p:spPr>
        <p:txBody>
          <a:bodyPr lIns="0" tIns="0" rIns="0" bIns="0"/>
          <a:lstStyle/>
          <a:p>
            <a:pPr/>
          </a:p>
        </p:txBody>
      </p:sp>
      <p:sp>
        <p:nvSpPr>
          <p:cNvPr id="1094" name="Line"/>
          <p:cNvSpPr/>
          <p:nvPr/>
        </p:nvSpPr>
        <p:spPr>
          <a:xfrm flipV="1">
            <a:off x="7782723" y="5692399"/>
            <a:ext cx="5375119" cy="858527"/>
          </a:xfrm>
          <a:prstGeom prst="line">
            <a:avLst/>
          </a:prstGeom>
          <a:ln w="76200">
            <a:solidFill>
              <a:srgbClr val="FFFB00"/>
            </a:solidFill>
            <a:miter lim="400000"/>
            <a:headEnd type="triangle"/>
          </a:ln>
        </p:spPr>
        <p:txBody>
          <a:bodyPr lIns="0" tIns="0" rIns="0" bIns="0"/>
          <a:lstStyle/>
          <a:p>
            <a:pPr/>
          </a:p>
        </p:txBody>
      </p:sp>
      <p:sp>
        <p:nvSpPr>
          <p:cNvPr id="1095" name="Please connect me to the secure web server (port 443) on http://www.dr-chuck.com"/>
          <p:cNvSpPr txBox="1"/>
          <p:nvPr/>
        </p:nvSpPr>
        <p:spPr>
          <a:xfrm>
            <a:off x="9382633" y="6972300"/>
            <a:ext cx="5880101" cy="166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46100">
              <a:defRPr sz="3600">
                <a:solidFill>
                  <a:srgbClr val="FF2600"/>
                </a:solidFill>
                <a:latin typeface="+mn-lt"/>
                <a:ea typeface="+mn-ea"/>
                <a:cs typeface="+mn-cs"/>
                <a:sym typeface="Gill Sans"/>
              </a:defRPr>
            </a:pPr>
            <a:r>
              <a:t>Please connect me to the secure web server (port 443) on </a:t>
            </a:r>
            <a:r>
              <a:rPr u="sng">
                <a:hlinkClick r:id="rId5" invalidUrl="" action="" tgtFrame="" tooltip="" history="1" highlightClick="0" endSnd="0"/>
              </a:rPr>
              <a:t>http://www.dr-chuck.com</a:t>
            </a:r>
            <a:r>
              <a:t> </a:t>
            </a:r>
          </a:p>
        </p:txBody>
      </p:sp>
      <p:sp>
        <p:nvSpPr>
          <p:cNvPr id="1096" name="Clipart: http://www.clker.com/search/networksym/1"/>
          <p:cNvSpPr txBox="1"/>
          <p:nvPr/>
        </p:nvSpPr>
        <p:spPr>
          <a:xfrm>
            <a:off x="60833" y="8432800"/>
            <a:ext cx="68072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46100">
              <a:defRPr sz="2500">
                <a:solidFill>
                  <a:srgbClr val="FFFFFF"/>
                </a:solidFill>
                <a:latin typeface="+mn-lt"/>
                <a:ea typeface="+mn-ea"/>
                <a:cs typeface="+mn-cs"/>
                <a:sym typeface="Gill Sans"/>
              </a:defRPr>
            </a:pPr>
            <a:r>
              <a:t>Clipart: </a:t>
            </a:r>
            <a:r>
              <a:rPr u="sng">
                <a:hlinkClick r:id="rId6" invalidUrl="" action="" tgtFrame="" tooltip="" history="1" highlightClick="0" endSnd="0"/>
              </a:rPr>
              <a:t>http://www.clker.com/search/networksym/1</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arpanetmar77.png" descr="arpanetmar77.png"/>
          <p:cNvPicPr>
            <a:picLocks noChangeAspect="1"/>
          </p:cNvPicPr>
          <p:nvPr/>
        </p:nvPicPr>
        <p:blipFill>
          <a:blip r:embed="rId2">
            <a:extLst/>
          </a:blip>
          <a:stretch>
            <a:fillRect/>
          </a:stretch>
        </p:blipFill>
        <p:spPr>
          <a:xfrm>
            <a:off x="3618113" y="544909"/>
            <a:ext cx="9017001" cy="6452791"/>
          </a:xfrm>
          <a:prstGeom prst="rect">
            <a:avLst/>
          </a:prstGeom>
          <a:ln w="12700">
            <a:miter lim="400000"/>
          </a:ln>
        </p:spPr>
      </p:pic>
      <p:sp>
        <p:nvSpPr>
          <p:cNvPr id="259" name="http://som.csudh.edu/fac/lpress/history/arpamaps/arpanetmar77.jpg"/>
          <p:cNvSpPr txBox="1"/>
          <p:nvPr/>
        </p:nvSpPr>
        <p:spPr>
          <a:xfrm>
            <a:off x="2590080" y="8439150"/>
            <a:ext cx="11075592"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200">
                <a:solidFill>
                  <a:srgbClr val="00F900"/>
                </a:solidFill>
                <a:latin typeface="+mn-lt"/>
                <a:ea typeface="+mn-ea"/>
                <a:cs typeface="+mn-cs"/>
                <a:sym typeface="Gill Sans"/>
              </a:defRPr>
            </a:lvl1pPr>
          </a:lstStyle>
          <a:p>
            <a:pPr/>
            <a:r>
              <a:t>http://som.csudh.edu/fac/lpress/history/arpamaps/arpanetmar77.jpg</a:t>
            </a:r>
          </a:p>
        </p:txBody>
      </p:sp>
      <p:sp>
        <p:nvSpPr>
          <p:cNvPr id="260" name="Heart, F., McKenzie, A., McQuillian, J., and Walden, D., ARPANET Completion Report, Bolt, Beranek and Newman, Burlington, MA, January 4, 1978."/>
          <p:cNvSpPr txBox="1"/>
          <p:nvPr/>
        </p:nvSpPr>
        <p:spPr>
          <a:xfrm>
            <a:off x="-2667" y="7321550"/>
            <a:ext cx="162433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B00"/>
                </a:solidFill>
                <a:latin typeface="+mn-lt"/>
                <a:ea typeface="+mn-ea"/>
                <a:cs typeface="+mn-cs"/>
                <a:sym typeface="Gill Sans"/>
              </a:defRPr>
            </a:lvl1pPr>
          </a:lstStyle>
          <a:p>
            <a:pPr/>
            <a:r>
              <a:t>Heart, F., McKenzie, A., McQuillian, J., and Walden, D., ARPANET Completion Report, Bolt, Beranek and Newman, Burlington, MA, January 4, 1978.</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8" name="Common TCP Ports"/>
          <p:cNvSpPr txBox="1"/>
          <p:nvPr>
            <p:ph type="title"/>
          </p:nvPr>
        </p:nvSpPr>
        <p:spPr>
          <a:prstGeom prst="rect">
            <a:avLst/>
          </a:prstGeom>
        </p:spPr>
        <p:txBody>
          <a:bodyPr/>
          <a:lstStyle>
            <a:lvl1pPr>
              <a:defRPr>
                <a:solidFill>
                  <a:srgbClr val="00F900"/>
                </a:solidFill>
              </a:defRPr>
            </a:lvl1pPr>
          </a:lstStyle>
          <a:p>
            <a:pPr/>
            <a:r>
              <a:t>Common TCP Ports</a:t>
            </a:r>
          </a:p>
        </p:txBody>
      </p:sp>
      <p:sp>
        <p:nvSpPr>
          <p:cNvPr id="1099" name="Telnet (23) - Login…"/>
          <p:cNvSpPr txBox="1"/>
          <p:nvPr>
            <p:ph type="body" idx="1"/>
          </p:nvPr>
        </p:nvSpPr>
        <p:spPr>
          <a:prstGeom prst="rect">
            <a:avLst/>
          </a:prstGeom>
        </p:spPr>
        <p:txBody>
          <a:bodyPr/>
          <a:lstStyle/>
          <a:p>
            <a:pPr>
              <a:defRPr sz="4000"/>
            </a:pPr>
            <a:r>
              <a:t>Telnet (23) - Login</a:t>
            </a:r>
          </a:p>
          <a:p>
            <a:pPr>
              <a:defRPr sz="4000"/>
            </a:pPr>
            <a:r>
              <a:t>SSH (22) - Secure Login</a:t>
            </a:r>
          </a:p>
          <a:p>
            <a:pPr>
              <a:defRPr sz="4000"/>
            </a:pPr>
            <a:r>
              <a:t>HTTP (80) </a:t>
            </a:r>
          </a:p>
          <a:p>
            <a:pPr>
              <a:defRPr sz="4000"/>
            </a:pPr>
            <a:r>
              <a:t>HTTPS (443) - Secure</a:t>
            </a:r>
          </a:p>
          <a:p>
            <a:pPr>
              <a:defRPr sz="4000"/>
            </a:pPr>
            <a:r>
              <a:t>SMTP (25) (Mail)</a:t>
            </a:r>
          </a:p>
          <a:p>
            <a:pPr>
              <a:defRPr sz="4000"/>
            </a:pPr>
            <a:r>
              <a:t>IMAP (143/220/993) - Mail Retrieval</a:t>
            </a:r>
          </a:p>
          <a:p>
            <a:pPr>
              <a:defRPr sz="4000"/>
            </a:pPr>
            <a:r>
              <a:t>POP (109/110) - Mail Retrieval</a:t>
            </a:r>
          </a:p>
          <a:p>
            <a:pPr>
              <a:defRPr sz="4000"/>
            </a:pPr>
            <a:r>
              <a:t>DNS (53) - Domain Name</a:t>
            </a:r>
          </a:p>
          <a:p>
            <a:pPr>
              <a:defRPr sz="4000"/>
            </a:pPr>
            <a:r>
              <a:t>FTP (21) - File Transfer</a:t>
            </a:r>
          </a:p>
        </p:txBody>
      </p:sp>
      <p:sp>
        <p:nvSpPr>
          <p:cNvPr id="1100" name="http://en.wikipedia.org/wiki/List_of_TCP_and_UDP_port_numbers"/>
          <p:cNvSpPr txBox="1"/>
          <p:nvPr/>
        </p:nvSpPr>
        <p:spPr>
          <a:xfrm>
            <a:off x="1761678" y="8039100"/>
            <a:ext cx="12721011"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B00"/>
                </a:solidFill>
                <a:latin typeface="+mn-lt"/>
                <a:ea typeface="+mn-ea"/>
                <a:cs typeface="+mn-cs"/>
                <a:sym typeface="Gill Sans"/>
              </a:defRPr>
            </a:pPr>
            <a:r>
              <a:rPr u="sng">
                <a:hlinkClick r:id="rId2" invalidUrl="" action="" tgtFrame="" tooltip="" history="1" highlightClick="0" endSnd="0"/>
              </a:rPr>
              <a:t>http://en.wikipedia.org/wiki/List_of_TCP_and_UDP_port_numbers</a:t>
            </a:r>
            <a:r>
              <a:t> </a:t>
            </a:r>
          </a:p>
        </p:txBody>
      </p:sp>
      <p:sp>
        <p:nvSpPr>
          <p:cNvPr id="1101" name="Circle"/>
          <p:cNvSpPr/>
          <p:nvPr/>
        </p:nvSpPr>
        <p:spPr>
          <a:xfrm>
            <a:off x="-774700" y="8509000"/>
            <a:ext cx="1270000" cy="1270000"/>
          </a:xfrm>
          <a:prstGeom prst="ellipse">
            <a:avLst/>
          </a:prstGeom>
          <a:blipFill>
            <a:blip r:embed="rId3"/>
          </a:blipFill>
          <a:ln w="25400">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Application Protocols"/>
          <p:cNvSpPr txBox="1"/>
          <p:nvPr>
            <p:ph type="ctrTitle"/>
          </p:nvPr>
        </p:nvSpPr>
        <p:spPr>
          <a:prstGeom prst="rect">
            <a:avLst/>
          </a:prstGeom>
        </p:spPr>
        <p:txBody>
          <a:bodyPr/>
          <a:lstStyle>
            <a:lvl1pPr>
              <a:defRPr>
                <a:solidFill>
                  <a:srgbClr val="00F900"/>
                </a:solidFill>
              </a:defRPr>
            </a:lvl1pPr>
          </a:lstStyle>
          <a:p>
            <a:pPr/>
            <a:r>
              <a:t>Application Protocols</a:t>
            </a:r>
          </a:p>
        </p:txBody>
      </p:sp>
      <p:sp>
        <p:nvSpPr>
          <p:cNvPr id="1104" name="http://en.wikipedia.org/wiki/Http…"/>
          <p:cNvSpPr txBox="1"/>
          <p:nvPr>
            <p:ph type="subTitle" sz="quarter" idx="1"/>
          </p:nvPr>
        </p:nvSpPr>
        <p:spPr>
          <a:xfrm>
            <a:off x="1155700" y="5588000"/>
            <a:ext cx="13931900" cy="2095500"/>
          </a:xfrm>
          <a:prstGeom prst="rect">
            <a:avLst/>
          </a:prstGeom>
        </p:spPr>
        <p:txBody>
          <a:bodyPr/>
          <a:lstStyle/>
          <a:p>
            <a:pPr>
              <a:defRPr sz="3900">
                <a:solidFill>
                  <a:srgbClr val="FFFB00"/>
                </a:solidFill>
              </a:defRPr>
            </a:pPr>
            <a:r>
              <a:rPr u="sng">
                <a:hlinkClick r:id="rId2" invalidUrl="" action="" tgtFrame="" tooltip="" history="1" highlightClick="0" endSnd="0"/>
              </a:rPr>
              <a:t>http://en.wikipedia.org/wiki/Http</a:t>
            </a:r>
            <a:r>
              <a:t> </a:t>
            </a:r>
          </a:p>
          <a:p>
            <a:pPr>
              <a:defRPr sz="4500">
                <a:solidFill>
                  <a:srgbClr val="FFFB00"/>
                </a:solidFill>
              </a:defRPr>
            </a:pPr>
          </a:p>
          <a:p>
            <a:pPr>
              <a:defRPr sz="3900">
                <a:solidFill>
                  <a:srgbClr val="FFFB00"/>
                </a:solidFill>
              </a:defRPr>
            </a:pPr>
            <a:r>
              <a:rPr u="sng">
                <a:hlinkClick r:id="rId3" invalidUrl="" action="" tgtFrame="" tooltip="" history="1" highlightClick="0" endSnd="0"/>
              </a:rPr>
              <a:t>http://en.wikipedia.org/wiki/Pop3</a:t>
            </a:r>
            <a:r>
              <a:t> </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Application Protocol"/>
          <p:cNvSpPr txBox="1"/>
          <p:nvPr>
            <p:ph type="title"/>
          </p:nvPr>
        </p:nvSpPr>
        <p:spPr>
          <a:prstGeom prst="rect">
            <a:avLst/>
          </a:prstGeom>
        </p:spPr>
        <p:txBody>
          <a:bodyPr/>
          <a:lstStyle>
            <a:lvl1pPr>
              <a:defRPr>
                <a:solidFill>
                  <a:srgbClr val="00F900"/>
                </a:solidFill>
              </a:defRPr>
            </a:lvl1pPr>
          </a:lstStyle>
          <a:p>
            <a:pPr/>
            <a:r>
              <a:t>Application Protocol </a:t>
            </a:r>
          </a:p>
        </p:txBody>
      </p:sp>
      <p:sp>
        <p:nvSpPr>
          <p:cNvPr id="1107" name="Since TCP gives us a reliable pipe, what to we want to do with the pipe?  What problem do we want to solve?…"/>
          <p:cNvSpPr txBox="1"/>
          <p:nvPr>
            <p:ph type="body" sz="half" idx="1"/>
          </p:nvPr>
        </p:nvSpPr>
        <p:spPr>
          <a:xfrm>
            <a:off x="1155700" y="2603500"/>
            <a:ext cx="7264400" cy="5702300"/>
          </a:xfrm>
          <a:prstGeom prst="rect">
            <a:avLst/>
          </a:prstGeom>
        </p:spPr>
        <p:txBody>
          <a:bodyPr/>
          <a:lstStyle/>
          <a:p>
            <a:pPr lvl="1"/>
            <a:r>
              <a:t>Since TCP gives us a reliable pipe, what to we want to do with the pipe?  What problem do we want to solve?</a:t>
            </a:r>
          </a:p>
          <a:p>
            <a:pPr lvl="2"/>
            <a:r>
              <a:t>Mail</a:t>
            </a:r>
          </a:p>
          <a:p>
            <a:pPr lvl="2"/>
            <a:r>
              <a:t>World Wide Web</a:t>
            </a:r>
          </a:p>
          <a:p>
            <a:pPr lvl="2"/>
            <a:r>
              <a:t>Stream kitty videos</a:t>
            </a:r>
          </a:p>
        </p:txBody>
      </p:sp>
      <p:pic>
        <p:nvPicPr>
          <p:cNvPr id="1108" name="Snapshot 2008-09-30 12-32-52.jpg" descr="Snapshot 2008-09-30 12-32-52.jpg"/>
          <p:cNvPicPr>
            <a:picLocks noChangeAspect="1"/>
          </p:cNvPicPr>
          <p:nvPr/>
        </p:nvPicPr>
        <p:blipFill>
          <a:blip r:embed="rId2">
            <a:extLst/>
          </a:blip>
          <a:stretch>
            <a:fillRect/>
          </a:stretch>
        </p:blipFill>
        <p:spPr>
          <a:xfrm>
            <a:off x="9309100" y="2806700"/>
            <a:ext cx="6007100" cy="4699000"/>
          </a:xfrm>
          <a:prstGeom prst="rect">
            <a:avLst/>
          </a:prstGeom>
          <a:ln w="12700">
            <a:miter lim="400000"/>
          </a:ln>
        </p:spPr>
      </p:pic>
      <p:sp>
        <p:nvSpPr>
          <p:cNvPr id="1109" name="Rectangle"/>
          <p:cNvSpPr/>
          <p:nvPr/>
        </p:nvSpPr>
        <p:spPr>
          <a:xfrm>
            <a:off x="9613900" y="3390900"/>
            <a:ext cx="5410200" cy="673100"/>
          </a:xfrm>
          <a:prstGeom prst="rect">
            <a:avLst/>
          </a:prstGeom>
          <a:ln w="25400">
            <a:solidFill>
              <a:srgbClr val="00F900"/>
            </a:solidFill>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110" name="Source: http://en.wikipedia.org/wiki/Internet_Protocol_Suite"/>
          <p:cNvSpPr txBox="1"/>
          <p:nvPr/>
        </p:nvSpPr>
        <p:spPr>
          <a:xfrm>
            <a:off x="9382224" y="7562850"/>
            <a:ext cx="5854701"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2800">
                <a:solidFill>
                  <a:srgbClr val="FFFFFF"/>
                </a:solidFill>
                <a:latin typeface="+mn-lt"/>
                <a:ea typeface="+mn-ea"/>
                <a:cs typeface="+mn-cs"/>
                <a:sym typeface="Gill Sans"/>
              </a:defRPr>
            </a:pPr>
            <a:r>
              <a:t>Source: </a:t>
            </a:r>
            <a:r>
              <a:rPr u="sng">
                <a:hlinkClick r:id="rId3" invalidUrl="" action="" tgtFrame="" tooltip="" history="1" highlightClick="0" endSnd="0"/>
              </a:rPr>
              <a:t>http://en.wikipedia.org/wiki/Internet_Protocol_Suite</a:t>
            </a:r>
            <a:r>
              <a:t> </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2" name="HTTP - Hypertext Transport Protocol"/>
          <p:cNvSpPr txBox="1"/>
          <p:nvPr>
            <p:ph type="title"/>
          </p:nvPr>
        </p:nvSpPr>
        <p:spPr>
          <a:prstGeom prst="rect">
            <a:avLst/>
          </a:prstGeom>
        </p:spPr>
        <p:txBody>
          <a:bodyPr/>
          <a:lstStyle>
            <a:lvl1pPr>
              <a:defRPr>
                <a:solidFill>
                  <a:srgbClr val="00F900"/>
                </a:solidFill>
              </a:defRPr>
            </a:lvl1pPr>
          </a:lstStyle>
          <a:p>
            <a:pPr/>
            <a:r>
              <a:t>HTTP - Hypertext Transport Protocol</a:t>
            </a:r>
          </a:p>
        </p:txBody>
      </p:sp>
      <p:sp>
        <p:nvSpPr>
          <p:cNvPr id="1113" name="The dominant Application Layer Protocol on the Internet…"/>
          <p:cNvSpPr txBox="1"/>
          <p:nvPr>
            <p:ph type="body" idx="1"/>
          </p:nvPr>
        </p:nvSpPr>
        <p:spPr>
          <a:prstGeom prst="rect">
            <a:avLst/>
          </a:prstGeom>
        </p:spPr>
        <p:txBody>
          <a:bodyPr/>
          <a:lstStyle/>
          <a:p>
            <a:pPr/>
            <a:r>
              <a:t>The dominant Application Layer Protocol on the Internet</a:t>
            </a:r>
          </a:p>
          <a:p>
            <a:pPr/>
            <a:r>
              <a:t>Invented for the Web - to Retrieve HTML,  Images, Documents etc</a:t>
            </a:r>
          </a:p>
          <a:p>
            <a:pPr/>
            <a:r>
              <a:t>Extended to be data in addition to documents - RSS, Web Services, etc..</a:t>
            </a:r>
          </a:p>
          <a:p>
            <a:pPr/>
            <a:r>
              <a:t>Basic Concept - Make a Connection - Request a document - Retrieve the Document - Close the Connection</a:t>
            </a:r>
          </a:p>
        </p:txBody>
      </p:sp>
      <p:sp>
        <p:nvSpPr>
          <p:cNvPr id="1114" name="http://en.wikipedia.org/wiki/Http"/>
          <p:cNvSpPr txBox="1"/>
          <p:nvPr/>
        </p:nvSpPr>
        <p:spPr>
          <a:xfrm>
            <a:off x="5003787" y="8102600"/>
            <a:ext cx="623225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B00"/>
                </a:solidFill>
                <a:latin typeface="+mn-lt"/>
                <a:ea typeface="+mn-ea"/>
                <a:cs typeface="+mn-cs"/>
                <a:sym typeface="Gill Sans"/>
              </a:defRPr>
            </a:pPr>
            <a:r>
              <a:rPr u="sng">
                <a:hlinkClick r:id="rId2" invalidUrl="" action="" tgtFrame="" tooltip="" history="1" highlightClick="0" endSnd="0"/>
              </a:rPr>
              <a:t>http://en.wikipedia.org/wiki/Http</a:t>
            </a:r>
            <a:r>
              <a:t> </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HTTP Request / Response Cycle"/>
          <p:cNvSpPr txBox="1"/>
          <p:nvPr>
            <p:ph type="title"/>
          </p:nvPr>
        </p:nvSpPr>
        <p:spPr>
          <a:xfrm>
            <a:off x="1155700" y="241300"/>
            <a:ext cx="14414500" cy="1828800"/>
          </a:xfrm>
          <a:prstGeom prst="rect">
            <a:avLst/>
          </a:prstGeom>
        </p:spPr>
        <p:txBody>
          <a:bodyPr/>
          <a:lstStyle>
            <a:lvl1pPr>
              <a:defRPr sz="5900">
                <a:solidFill>
                  <a:srgbClr val="FF9300"/>
                </a:solidFill>
              </a:defRPr>
            </a:lvl1pPr>
          </a:lstStyle>
          <a:p>
            <a:pPr/>
            <a:r>
              <a:t>HTTP Request / Response Cycle</a:t>
            </a:r>
          </a:p>
        </p:txBody>
      </p:sp>
      <p:sp>
        <p:nvSpPr>
          <p:cNvPr id="1117" name="http://www.oreilly.com/openbook/cgi/ch04_02.html"/>
          <p:cNvSpPr txBox="1"/>
          <p:nvPr/>
        </p:nvSpPr>
        <p:spPr>
          <a:xfrm>
            <a:off x="3589126" y="8343900"/>
            <a:ext cx="6783662"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2500">
                <a:solidFill>
                  <a:srgbClr val="FFFFFF"/>
                </a:solidFill>
                <a:latin typeface="+mn-lt"/>
                <a:ea typeface="+mn-ea"/>
                <a:cs typeface="+mn-cs"/>
                <a:sym typeface="Gill Sans"/>
              </a:defRPr>
            </a:pPr>
            <a:r>
              <a:rPr u="sng">
                <a:hlinkClick r:id="rId2" invalidUrl="" action="" tgtFrame="" tooltip="" history="1" highlightClick="0" endSnd="0"/>
              </a:rPr>
              <a:t>http://www.oreilly.com/openbook/cgi/ch04_02.html</a:t>
            </a:r>
            <a:r>
              <a:t> </a:t>
            </a:r>
          </a:p>
        </p:txBody>
      </p:sp>
      <p:sp>
        <p:nvSpPr>
          <p:cNvPr id="1118" name="Browser"/>
          <p:cNvSpPr txBox="1"/>
          <p:nvPr/>
        </p:nvSpPr>
        <p:spPr>
          <a:xfrm>
            <a:off x="6483722" y="5486400"/>
            <a:ext cx="2747070" cy="9779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6000">
                <a:solidFill>
                  <a:srgbClr val="0433FF"/>
                </a:solidFill>
                <a:latin typeface="+mn-lt"/>
                <a:ea typeface="+mn-ea"/>
                <a:cs typeface="+mn-cs"/>
                <a:sym typeface="Gill Sans"/>
              </a:defRPr>
            </a:lvl1pPr>
          </a:lstStyle>
          <a:p>
            <a:pPr/>
            <a:r>
              <a:t>Browser</a:t>
            </a:r>
          </a:p>
        </p:txBody>
      </p:sp>
      <p:sp>
        <p:nvSpPr>
          <p:cNvPr id="1119" name="Web Server"/>
          <p:cNvSpPr txBox="1"/>
          <p:nvPr/>
        </p:nvSpPr>
        <p:spPr>
          <a:xfrm>
            <a:off x="6193767" y="2127250"/>
            <a:ext cx="3326979" cy="8636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5200">
                <a:solidFill>
                  <a:srgbClr val="0433FF"/>
                </a:solidFill>
                <a:latin typeface="+mn-lt"/>
                <a:ea typeface="+mn-ea"/>
                <a:cs typeface="+mn-cs"/>
                <a:sym typeface="Gill Sans"/>
              </a:defRPr>
            </a:lvl1pPr>
          </a:lstStyle>
          <a:p>
            <a:pPr/>
            <a:r>
              <a:t>Web Server</a:t>
            </a:r>
          </a:p>
        </p:txBody>
      </p:sp>
      <p:sp>
        <p:nvSpPr>
          <p:cNvPr id="1120" name="Line"/>
          <p:cNvSpPr/>
          <p:nvPr/>
        </p:nvSpPr>
        <p:spPr>
          <a:xfrm flipH="1">
            <a:off x="7473436" y="3207264"/>
            <a:ext cx="21967" cy="2064953"/>
          </a:xfrm>
          <a:prstGeom prst="line">
            <a:avLst/>
          </a:prstGeom>
          <a:ln w="114300">
            <a:solidFill>
              <a:srgbClr val="FFFB00"/>
            </a:solidFill>
            <a:miter lim="400000"/>
            <a:headEnd type="triangle"/>
          </a:ln>
        </p:spPr>
        <p:txBody>
          <a:bodyPr lIns="0" tIns="0" rIns="0" bIns="0"/>
          <a:lstStyle/>
          <a:p>
            <a:pPr/>
          </a:p>
        </p:txBody>
      </p:sp>
      <p:sp>
        <p:nvSpPr>
          <p:cNvPr id="1121" name="HTTP…"/>
          <p:cNvSpPr txBox="1"/>
          <p:nvPr/>
        </p:nvSpPr>
        <p:spPr>
          <a:xfrm>
            <a:off x="5303341" y="3524250"/>
            <a:ext cx="1780432" cy="127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4000">
                <a:solidFill>
                  <a:srgbClr val="FFFFFF"/>
                </a:solidFill>
                <a:latin typeface="+mn-lt"/>
                <a:ea typeface="+mn-ea"/>
                <a:cs typeface="+mn-cs"/>
                <a:sym typeface="Gill Sans"/>
              </a:defRPr>
            </a:pPr>
            <a:r>
              <a:rPr>
                <a:solidFill>
                  <a:srgbClr val="FFFB00"/>
                </a:solidFill>
              </a:rPr>
              <a:t>HTTP</a:t>
            </a:r>
            <a:endParaRPr>
              <a:solidFill>
                <a:srgbClr val="FFFB00"/>
              </a:solidFill>
            </a:endParaRPr>
          </a:p>
          <a:p>
            <a:pPr algn="ctr" defTabSz="546100">
              <a:defRPr sz="4000">
                <a:solidFill>
                  <a:srgbClr val="FFFFFF"/>
                </a:solidFill>
                <a:latin typeface="+mn-lt"/>
                <a:ea typeface="+mn-ea"/>
                <a:cs typeface="+mn-cs"/>
                <a:sym typeface="Gill Sans"/>
              </a:defRPr>
            </a:pPr>
            <a:r>
              <a:rPr>
                <a:solidFill>
                  <a:srgbClr val="FFFB00"/>
                </a:solidFill>
              </a:rPr>
              <a:t>Request</a:t>
            </a:r>
          </a:p>
        </p:txBody>
      </p:sp>
      <p:sp>
        <p:nvSpPr>
          <p:cNvPr id="1122" name="Line"/>
          <p:cNvSpPr/>
          <p:nvPr/>
        </p:nvSpPr>
        <p:spPr>
          <a:xfrm flipV="1">
            <a:off x="8220332" y="3229232"/>
            <a:ext cx="21968" cy="2108887"/>
          </a:xfrm>
          <a:prstGeom prst="line">
            <a:avLst/>
          </a:prstGeom>
          <a:ln w="114300">
            <a:solidFill>
              <a:srgbClr val="00F900"/>
            </a:solidFill>
            <a:miter lim="400000"/>
            <a:headEnd type="triangle"/>
          </a:ln>
        </p:spPr>
        <p:txBody>
          <a:bodyPr lIns="0" tIns="0" rIns="0" bIns="0"/>
          <a:lstStyle/>
          <a:p>
            <a:pPr/>
          </a:p>
        </p:txBody>
      </p:sp>
      <p:sp>
        <p:nvSpPr>
          <p:cNvPr id="1123" name="HTTP…"/>
          <p:cNvSpPr txBox="1"/>
          <p:nvPr/>
        </p:nvSpPr>
        <p:spPr>
          <a:xfrm>
            <a:off x="8655248" y="3524250"/>
            <a:ext cx="2087018" cy="127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4000">
                <a:solidFill>
                  <a:srgbClr val="FFFFFF"/>
                </a:solidFill>
                <a:latin typeface="+mn-lt"/>
                <a:ea typeface="+mn-ea"/>
                <a:cs typeface="+mn-cs"/>
                <a:sym typeface="Gill Sans"/>
              </a:defRPr>
            </a:pPr>
            <a:r>
              <a:rPr>
                <a:solidFill>
                  <a:srgbClr val="00F900"/>
                </a:solidFill>
              </a:rPr>
              <a:t>HTTP</a:t>
            </a:r>
            <a:endParaRPr>
              <a:solidFill>
                <a:srgbClr val="00F900"/>
              </a:solidFill>
            </a:endParaRPr>
          </a:p>
          <a:p>
            <a:pPr algn="ctr" defTabSz="546100">
              <a:defRPr sz="4000">
                <a:solidFill>
                  <a:srgbClr val="FFFFFF"/>
                </a:solidFill>
                <a:latin typeface="+mn-lt"/>
                <a:ea typeface="+mn-ea"/>
                <a:cs typeface="+mn-cs"/>
                <a:sym typeface="Gill Sans"/>
              </a:defRPr>
            </a:pPr>
            <a:r>
              <a:rPr>
                <a:solidFill>
                  <a:srgbClr val="00F900"/>
                </a:solidFill>
              </a:rPr>
              <a:t>Response</a:t>
            </a:r>
          </a:p>
        </p:txBody>
      </p:sp>
      <p:sp>
        <p:nvSpPr>
          <p:cNvPr id="1124" name="Internet Explorer, FireFox, Safari, etc."/>
          <p:cNvSpPr txBox="1"/>
          <p:nvPr/>
        </p:nvSpPr>
        <p:spPr>
          <a:xfrm>
            <a:off x="5756721" y="6813550"/>
            <a:ext cx="47498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Internet Explorer, FireFox, Safari, etc.</a:t>
            </a:r>
          </a:p>
        </p:txBody>
      </p:sp>
      <p:pic>
        <p:nvPicPr>
          <p:cNvPr id="1125" name="Snapshot 2008-03-31 10-40-28.jpg" descr="Snapshot 2008-03-31 10-40-28.jpg"/>
          <p:cNvPicPr>
            <a:picLocks noChangeAspect="1"/>
          </p:cNvPicPr>
          <p:nvPr/>
        </p:nvPicPr>
        <p:blipFill>
          <a:blip r:embed="rId3">
            <a:extLst/>
          </a:blip>
          <a:stretch>
            <a:fillRect/>
          </a:stretch>
        </p:blipFill>
        <p:spPr>
          <a:xfrm>
            <a:off x="939800" y="6663535"/>
            <a:ext cx="4521200" cy="1452513"/>
          </a:xfrm>
          <a:prstGeom prst="rect">
            <a:avLst/>
          </a:prstGeom>
          <a:ln w="12700">
            <a:miter lim="400000"/>
          </a:ln>
        </p:spPr>
      </p:pic>
      <p:pic>
        <p:nvPicPr>
          <p:cNvPr id="1126" name="Snapshot 2008-03-31 10-55-42.jpg" descr="Snapshot 2008-03-31 10-55-42.jpg"/>
          <p:cNvPicPr>
            <a:picLocks noChangeAspect="1"/>
          </p:cNvPicPr>
          <p:nvPr/>
        </p:nvPicPr>
        <p:blipFill>
          <a:blip r:embed="rId4">
            <a:extLst/>
          </a:blip>
          <a:stretch>
            <a:fillRect/>
          </a:stretch>
        </p:blipFill>
        <p:spPr>
          <a:xfrm>
            <a:off x="11722100" y="5733180"/>
            <a:ext cx="3390900" cy="2521820"/>
          </a:xfrm>
          <a:prstGeom prst="rect">
            <a:avLst/>
          </a:prstGeom>
          <a:ln w="12700">
            <a:miter lim="400000"/>
          </a:ln>
        </p:spPr>
      </p:pic>
      <p:sp>
        <p:nvSpPr>
          <p:cNvPr id="1127" name="Line"/>
          <p:cNvSpPr/>
          <p:nvPr/>
        </p:nvSpPr>
        <p:spPr>
          <a:xfrm flipH="1">
            <a:off x="4427356" y="6082024"/>
            <a:ext cx="1900633" cy="1363986"/>
          </a:xfrm>
          <a:prstGeom prst="line">
            <a:avLst/>
          </a:prstGeom>
          <a:ln w="114300">
            <a:solidFill>
              <a:srgbClr val="FFFB00"/>
            </a:solidFill>
            <a:miter lim="400000"/>
            <a:headEnd type="triangle"/>
          </a:ln>
        </p:spPr>
        <p:txBody>
          <a:bodyPr lIns="0" tIns="0" rIns="0" bIns="0"/>
          <a:lstStyle/>
          <a:p>
            <a:pPr/>
          </a:p>
        </p:txBody>
      </p:sp>
      <p:sp>
        <p:nvSpPr>
          <p:cNvPr id="1128" name="Line"/>
          <p:cNvSpPr/>
          <p:nvPr/>
        </p:nvSpPr>
        <p:spPr>
          <a:xfrm flipH="1" flipV="1">
            <a:off x="9413723" y="5903142"/>
            <a:ext cx="2012436" cy="1319263"/>
          </a:xfrm>
          <a:prstGeom prst="line">
            <a:avLst/>
          </a:prstGeom>
          <a:ln w="114300">
            <a:solidFill>
              <a:srgbClr val="00F900"/>
            </a:solidFill>
            <a:miter lim="400000"/>
            <a:headEnd type="triangle"/>
          </a:ln>
        </p:spPr>
        <p:txBody>
          <a:bodyPr lIns="0" tIns="0" rIns="0" bIns="0"/>
          <a:lstStyle/>
          <a:p>
            <a:pPr/>
          </a:p>
        </p:txBody>
      </p:sp>
      <p:sp>
        <p:nvSpPr>
          <p:cNvPr id="1129" name="Source: http://www.dr-chuck.com/"/>
          <p:cNvSpPr txBox="1"/>
          <p:nvPr/>
        </p:nvSpPr>
        <p:spPr>
          <a:xfrm>
            <a:off x="11440033" y="8496300"/>
            <a:ext cx="46101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46100">
              <a:defRPr sz="2500">
                <a:solidFill>
                  <a:srgbClr val="FFFFFF"/>
                </a:solidFill>
                <a:latin typeface="+mn-lt"/>
                <a:ea typeface="+mn-ea"/>
                <a:cs typeface="+mn-cs"/>
                <a:sym typeface="Gill Sans"/>
              </a:defRPr>
            </a:pPr>
            <a:r>
              <a:t>Source: </a:t>
            </a:r>
            <a:r>
              <a:rPr u="sng">
                <a:hlinkClick r:id="rId5" invalidUrl="" action="" tgtFrame="" tooltip="" history="1" highlightClick="0" endSnd="0"/>
              </a:rPr>
              <a:t>http://www.dr-chuck.com/</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1" name="HTTP Request / Response Cycle"/>
          <p:cNvSpPr txBox="1"/>
          <p:nvPr>
            <p:ph type="title"/>
          </p:nvPr>
        </p:nvSpPr>
        <p:spPr>
          <a:xfrm>
            <a:off x="1155700" y="241300"/>
            <a:ext cx="14414500" cy="1828800"/>
          </a:xfrm>
          <a:prstGeom prst="rect">
            <a:avLst/>
          </a:prstGeom>
        </p:spPr>
        <p:txBody>
          <a:bodyPr/>
          <a:lstStyle>
            <a:lvl1pPr>
              <a:defRPr sz="5900">
                <a:solidFill>
                  <a:srgbClr val="FF9300"/>
                </a:solidFill>
              </a:defRPr>
            </a:lvl1pPr>
          </a:lstStyle>
          <a:p>
            <a:pPr/>
            <a:r>
              <a:t>HTTP Request / Response Cycle</a:t>
            </a:r>
          </a:p>
        </p:txBody>
      </p:sp>
      <p:sp>
        <p:nvSpPr>
          <p:cNvPr id="1132" name="Browser"/>
          <p:cNvSpPr txBox="1"/>
          <p:nvPr/>
        </p:nvSpPr>
        <p:spPr>
          <a:xfrm>
            <a:off x="6483722" y="5486400"/>
            <a:ext cx="2747070" cy="9779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6000">
                <a:solidFill>
                  <a:srgbClr val="0433FF"/>
                </a:solidFill>
                <a:latin typeface="+mn-lt"/>
                <a:ea typeface="+mn-ea"/>
                <a:cs typeface="+mn-cs"/>
                <a:sym typeface="Gill Sans"/>
              </a:defRPr>
            </a:lvl1pPr>
          </a:lstStyle>
          <a:p>
            <a:pPr/>
            <a:r>
              <a:t>Browser</a:t>
            </a:r>
          </a:p>
        </p:txBody>
      </p:sp>
      <p:sp>
        <p:nvSpPr>
          <p:cNvPr id="1133" name="Web Server"/>
          <p:cNvSpPr txBox="1"/>
          <p:nvPr/>
        </p:nvSpPr>
        <p:spPr>
          <a:xfrm>
            <a:off x="6193767" y="2127250"/>
            <a:ext cx="3326979" cy="8636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5200">
                <a:solidFill>
                  <a:srgbClr val="0433FF"/>
                </a:solidFill>
                <a:latin typeface="+mn-lt"/>
                <a:ea typeface="+mn-ea"/>
                <a:cs typeface="+mn-cs"/>
                <a:sym typeface="Gill Sans"/>
              </a:defRPr>
            </a:lvl1pPr>
          </a:lstStyle>
          <a:p>
            <a:pPr/>
            <a:r>
              <a:t>Web Server</a:t>
            </a:r>
          </a:p>
        </p:txBody>
      </p:sp>
      <p:sp>
        <p:nvSpPr>
          <p:cNvPr id="1134" name="Line"/>
          <p:cNvSpPr/>
          <p:nvPr/>
        </p:nvSpPr>
        <p:spPr>
          <a:xfrm flipH="1">
            <a:off x="7473436" y="3207264"/>
            <a:ext cx="21967" cy="2064953"/>
          </a:xfrm>
          <a:prstGeom prst="line">
            <a:avLst/>
          </a:prstGeom>
          <a:ln w="114300">
            <a:solidFill>
              <a:srgbClr val="FFFB00"/>
            </a:solidFill>
            <a:miter lim="400000"/>
            <a:headEnd type="triangle"/>
          </a:ln>
        </p:spPr>
        <p:txBody>
          <a:bodyPr lIns="0" tIns="0" rIns="0" bIns="0"/>
          <a:lstStyle/>
          <a:p>
            <a:pPr/>
          </a:p>
        </p:txBody>
      </p:sp>
      <p:sp>
        <p:nvSpPr>
          <p:cNvPr id="1135" name="HTTP…"/>
          <p:cNvSpPr txBox="1"/>
          <p:nvPr/>
        </p:nvSpPr>
        <p:spPr>
          <a:xfrm>
            <a:off x="5303341" y="3524250"/>
            <a:ext cx="1780432" cy="127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4000">
                <a:solidFill>
                  <a:srgbClr val="FFFFFF"/>
                </a:solidFill>
                <a:latin typeface="+mn-lt"/>
                <a:ea typeface="+mn-ea"/>
                <a:cs typeface="+mn-cs"/>
                <a:sym typeface="Gill Sans"/>
              </a:defRPr>
            </a:pPr>
            <a:r>
              <a:rPr>
                <a:solidFill>
                  <a:srgbClr val="FFFB00"/>
                </a:solidFill>
              </a:rPr>
              <a:t>HTTP</a:t>
            </a:r>
            <a:endParaRPr>
              <a:solidFill>
                <a:srgbClr val="FFFB00"/>
              </a:solidFill>
            </a:endParaRPr>
          </a:p>
          <a:p>
            <a:pPr algn="ctr" defTabSz="546100">
              <a:defRPr sz="4000">
                <a:solidFill>
                  <a:srgbClr val="FFFFFF"/>
                </a:solidFill>
                <a:latin typeface="+mn-lt"/>
                <a:ea typeface="+mn-ea"/>
                <a:cs typeface="+mn-cs"/>
                <a:sym typeface="Gill Sans"/>
              </a:defRPr>
            </a:pPr>
            <a:r>
              <a:rPr>
                <a:solidFill>
                  <a:srgbClr val="FFFB00"/>
                </a:solidFill>
              </a:rPr>
              <a:t>Request</a:t>
            </a:r>
          </a:p>
        </p:txBody>
      </p:sp>
      <p:sp>
        <p:nvSpPr>
          <p:cNvPr id="1136" name="Line"/>
          <p:cNvSpPr/>
          <p:nvPr/>
        </p:nvSpPr>
        <p:spPr>
          <a:xfrm flipV="1">
            <a:off x="8220332" y="3229232"/>
            <a:ext cx="21968" cy="2108887"/>
          </a:xfrm>
          <a:prstGeom prst="line">
            <a:avLst/>
          </a:prstGeom>
          <a:ln w="114300">
            <a:solidFill>
              <a:srgbClr val="00F900"/>
            </a:solidFill>
            <a:miter lim="400000"/>
            <a:headEnd type="triangle"/>
          </a:ln>
        </p:spPr>
        <p:txBody>
          <a:bodyPr lIns="0" tIns="0" rIns="0" bIns="0"/>
          <a:lstStyle/>
          <a:p>
            <a:pPr/>
          </a:p>
        </p:txBody>
      </p:sp>
      <p:sp>
        <p:nvSpPr>
          <p:cNvPr id="1137" name="HTTP…"/>
          <p:cNvSpPr txBox="1"/>
          <p:nvPr/>
        </p:nvSpPr>
        <p:spPr>
          <a:xfrm>
            <a:off x="8655248" y="3524250"/>
            <a:ext cx="2087018" cy="127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4000">
                <a:solidFill>
                  <a:srgbClr val="FFFFFF"/>
                </a:solidFill>
                <a:latin typeface="+mn-lt"/>
                <a:ea typeface="+mn-ea"/>
                <a:cs typeface="+mn-cs"/>
                <a:sym typeface="Gill Sans"/>
              </a:defRPr>
            </a:pPr>
            <a:r>
              <a:rPr>
                <a:solidFill>
                  <a:srgbClr val="00F900"/>
                </a:solidFill>
              </a:rPr>
              <a:t>HTTP</a:t>
            </a:r>
            <a:endParaRPr>
              <a:solidFill>
                <a:srgbClr val="00F900"/>
              </a:solidFill>
            </a:endParaRPr>
          </a:p>
          <a:p>
            <a:pPr algn="ctr" defTabSz="546100">
              <a:defRPr sz="4000">
                <a:solidFill>
                  <a:srgbClr val="FFFFFF"/>
                </a:solidFill>
                <a:latin typeface="+mn-lt"/>
                <a:ea typeface="+mn-ea"/>
                <a:cs typeface="+mn-cs"/>
                <a:sym typeface="Gill Sans"/>
              </a:defRPr>
            </a:pPr>
            <a:r>
              <a:rPr>
                <a:solidFill>
                  <a:srgbClr val="00F900"/>
                </a:solidFill>
              </a:rPr>
              <a:t>Response</a:t>
            </a:r>
          </a:p>
        </p:txBody>
      </p:sp>
      <p:sp>
        <p:nvSpPr>
          <p:cNvPr id="1138" name="Internet Explorer, FireFox, Safari, etc."/>
          <p:cNvSpPr txBox="1"/>
          <p:nvPr/>
        </p:nvSpPr>
        <p:spPr>
          <a:xfrm>
            <a:off x="5756721" y="6813550"/>
            <a:ext cx="47498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Internet Explorer, FireFox, Safari, etc.</a:t>
            </a:r>
          </a:p>
        </p:txBody>
      </p:sp>
      <p:pic>
        <p:nvPicPr>
          <p:cNvPr id="1139" name="Snapshot 2008-03-31 10-40-28.jpg" descr="Snapshot 2008-03-31 10-40-28.jpg"/>
          <p:cNvPicPr>
            <a:picLocks noChangeAspect="1"/>
          </p:cNvPicPr>
          <p:nvPr/>
        </p:nvPicPr>
        <p:blipFill>
          <a:blip r:embed="rId2">
            <a:extLst/>
          </a:blip>
          <a:stretch>
            <a:fillRect/>
          </a:stretch>
        </p:blipFill>
        <p:spPr>
          <a:xfrm>
            <a:off x="939800" y="6663535"/>
            <a:ext cx="4521200" cy="1452513"/>
          </a:xfrm>
          <a:prstGeom prst="rect">
            <a:avLst/>
          </a:prstGeom>
          <a:ln w="12700">
            <a:miter lim="400000"/>
          </a:ln>
        </p:spPr>
      </p:pic>
      <p:pic>
        <p:nvPicPr>
          <p:cNvPr id="1140" name="Snapshot 2008-03-31 10-55-42.jpg" descr="Snapshot 2008-03-31 10-55-42.jpg"/>
          <p:cNvPicPr>
            <a:picLocks noChangeAspect="1"/>
          </p:cNvPicPr>
          <p:nvPr/>
        </p:nvPicPr>
        <p:blipFill>
          <a:blip r:embed="rId3">
            <a:extLst/>
          </a:blip>
          <a:stretch>
            <a:fillRect/>
          </a:stretch>
        </p:blipFill>
        <p:spPr>
          <a:xfrm>
            <a:off x="11722100" y="6037980"/>
            <a:ext cx="3390900" cy="2521820"/>
          </a:xfrm>
          <a:prstGeom prst="rect">
            <a:avLst/>
          </a:prstGeom>
          <a:ln w="12700">
            <a:miter lim="400000"/>
          </a:ln>
        </p:spPr>
      </p:pic>
      <p:sp>
        <p:nvSpPr>
          <p:cNvPr id="1141" name="Line"/>
          <p:cNvSpPr/>
          <p:nvPr/>
        </p:nvSpPr>
        <p:spPr>
          <a:xfrm flipH="1">
            <a:off x="4427356" y="6082024"/>
            <a:ext cx="1900633" cy="1363986"/>
          </a:xfrm>
          <a:prstGeom prst="line">
            <a:avLst/>
          </a:prstGeom>
          <a:ln w="114300">
            <a:solidFill>
              <a:srgbClr val="FFFB00"/>
            </a:solidFill>
            <a:miter lim="400000"/>
            <a:headEnd type="triangle"/>
          </a:ln>
        </p:spPr>
        <p:txBody>
          <a:bodyPr lIns="0" tIns="0" rIns="0" bIns="0"/>
          <a:lstStyle/>
          <a:p>
            <a:pPr/>
          </a:p>
        </p:txBody>
      </p:sp>
      <p:sp>
        <p:nvSpPr>
          <p:cNvPr id="1142" name="Line"/>
          <p:cNvSpPr/>
          <p:nvPr/>
        </p:nvSpPr>
        <p:spPr>
          <a:xfrm flipH="1" flipV="1">
            <a:off x="9413723" y="5903142"/>
            <a:ext cx="2012436" cy="1319263"/>
          </a:xfrm>
          <a:prstGeom prst="line">
            <a:avLst/>
          </a:prstGeom>
          <a:ln w="114300">
            <a:solidFill>
              <a:srgbClr val="00F900"/>
            </a:solidFill>
            <a:miter lim="400000"/>
            <a:headEnd type="triangle"/>
          </a:ln>
        </p:spPr>
        <p:txBody>
          <a:bodyPr lIns="0" tIns="0" rIns="0" bIns="0"/>
          <a:lstStyle/>
          <a:p>
            <a:pPr/>
          </a:p>
        </p:txBody>
      </p:sp>
      <p:sp>
        <p:nvSpPr>
          <p:cNvPr id="1143" name="GET /page2.html"/>
          <p:cNvSpPr txBox="1"/>
          <p:nvPr/>
        </p:nvSpPr>
        <p:spPr>
          <a:xfrm>
            <a:off x="1069106" y="3848100"/>
            <a:ext cx="69850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46100">
              <a:defRPr sz="3600">
                <a:solidFill>
                  <a:srgbClr val="FFFB00"/>
                </a:solidFill>
                <a:latin typeface="+mn-lt"/>
                <a:ea typeface="+mn-ea"/>
                <a:cs typeface="+mn-cs"/>
                <a:sym typeface="Gill Sans"/>
              </a:defRPr>
            </a:lvl1pPr>
          </a:lstStyle>
          <a:p>
            <a:pPr>
              <a:defRPr sz="4500">
                <a:solidFill>
                  <a:srgbClr val="FFFFFF"/>
                </a:solidFill>
              </a:defRPr>
            </a:pPr>
            <a:r>
              <a:rPr sz="3600">
                <a:solidFill>
                  <a:srgbClr val="FFFB00"/>
                </a:solidFill>
              </a:rPr>
              <a:t>GET /page2.html</a:t>
            </a:r>
          </a:p>
        </p:txBody>
      </p:sp>
      <p:sp>
        <p:nvSpPr>
          <p:cNvPr id="1144" name="&lt;head&gt; .. &lt;/head&gt;…"/>
          <p:cNvSpPr txBox="1"/>
          <p:nvPr/>
        </p:nvSpPr>
        <p:spPr>
          <a:xfrm>
            <a:off x="11000506" y="2508250"/>
            <a:ext cx="4965701" cy="345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4700">
                <a:solidFill>
                  <a:srgbClr val="FFFFFF"/>
                </a:solidFill>
                <a:latin typeface="+mn-lt"/>
                <a:ea typeface="+mn-ea"/>
                <a:cs typeface="+mn-cs"/>
                <a:sym typeface="Gill Sans"/>
              </a:defRPr>
            </a:pPr>
            <a:r>
              <a:rPr sz="3800">
                <a:solidFill>
                  <a:srgbClr val="00F900"/>
                </a:solidFill>
              </a:rPr>
              <a:t>&lt;head&gt; .. &lt;/head&gt;</a:t>
            </a:r>
            <a:endParaRPr sz="3800">
              <a:solidFill>
                <a:srgbClr val="00F900"/>
              </a:solidFill>
            </a:endParaRPr>
          </a:p>
          <a:p>
            <a:pPr defTabSz="546100">
              <a:defRPr sz="4700">
                <a:solidFill>
                  <a:srgbClr val="FFFFFF"/>
                </a:solidFill>
                <a:latin typeface="+mn-lt"/>
                <a:ea typeface="+mn-ea"/>
                <a:cs typeface="+mn-cs"/>
                <a:sym typeface="Gill Sans"/>
              </a:defRPr>
            </a:pPr>
            <a:r>
              <a:rPr sz="3800">
                <a:solidFill>
                  <a:srgbClr val="00F900"/>
                </a:solidFill>
              </a:rPr>
              <a:t>&lt;body&gt;</a:t>
            </a:r>
            <a:endParaRPr sz="3800">
              <a:solidFill>
                <a:srgbClr val="00F900"/>
              </a:solidFill>
            </a:endParaRPr>
          </a:p>
          <a:p>
            <a:pPr defTabSz="546100">
              <a:defRPr sz="4700">
                <a:solidFill>
                  <a:srgbClr val="FFFFFF"/>
                </a:solidFill>
                <a:latin typeface="+mn-lt"/>
                <a:ea typeface="+mn-ea"/>
                <a:cs typeface="+mn-cs"/>
                <a:sym typeface="Gill Sans"/>
              </a:defRPr>
            </a:pPr>
            <a:r>
              <a:rPr sz="3800">
                <a:solidFill>
                  <a:srgbClr val="00F900"/>
                </a:solidFill>
              </a:rPr>
              <a:t>&lt;h1&gt;Welcome to my </a:t>
            </a:r>
            <a:endParaRPr sz="3800">
              <a:solidFill>
                <a:srgbClr val="00F900"/>
              </a:solidFill>
            </a:endParaRPr>
          </a:p>
          <a:p>
            <a:pPr defTabSz="546100">
              <a:defRPr sz="4700">
                <a:solidFill>
                  <a:srgbClr val="FFFFFF"/>
                </a:solidFill>
                <a:latin typeface="+mn-lt"/>
                <a:ea typeface="+mn-ea"/>
                <a:cs typeface="+mn-cs"/>
                <a:sym typeface="Gill Sans"/>
              </a:defRPr>
            </a:pPr>
            <a:r>
              <a:rPr sz="3800">
                <a:solidFill>
                  <a:srgbClr val="00F900"/>
                </a:solidFill>
              </a:rPr>
              <a:t>   application&lt;/h1&gt;</a:t>
            </a:r>
            <a:endParaRPr sz="3800">
              <a:solidFill>
                <a:srgbClr val="00F900"/>
              </a:solidFill>
            </a:endParaRPr>
          </a:p>
          <a:p>
            <a:pPr defTabSz="546100">
              <a:defRPr sz="4700">
                <a:solidFill>
                  <a:srgbClr val="FFFFFF"/>
                </a:solidFill>
                <a:latin typeface="+mn-lt"/>
                <a:ea typeface="+mn-ea"/>
                <a:cs typeface="+mn-cs"/>
                <a:sym typeface="Gill Sans"/>
              </a:defRPr>
            </a:pPr>
            <a:r>
              <a:rPr sz="3800">
                <a:solidFill>
                  <a:srgbClr val="00F900"/>
                </a:solidFill>
              </a:rPr>
              <a:t> ....</a:t>
            </a:r>
            <a:endParaRPr sz="3800">
              <a:solidFill>
                <a:srgbClr val="00F900"/>
              </a:solidFill>
            </a:endParaRPr>
          </a:p>
          <a:p>
            <a:pPr defTabSz="546100">
              <a:defRPr sz="4700">
                <a:solidFill>
                  <a:srgbClr val="FFFFFF"/>
                </a:solidFill>
                <a:latin typeface="+mn-lt"/>
                <a:ea typeface="+mn-ea"/>
                <a:cs typeface="+mn-cs"/>
                <a:sym typeface="Gill Sans"/>
              </a:defRPr>
            </a:pPr>
            <a:r>
              <a:rPr sz="3800">
                <a:solidFill>
                  <a:srgbClr val="00F900"/>
                </a:solidFill>
              </a:rPr>
              <a:t>&lt;/body&gt;</a:t>
            </a:r>
          </a:p>
        </p:txBody>
      </p:sp>
      <p:sp>
        <p:nvSpPr>
          <p:cNvPr id="1145" name="http://www.oreilly.com/openbook/cgi/ch04_02.html"/>
          <p:cNvSpPr txBox="1"/>
          <p:nvPr/>
        </p:nvSpPr>
        <p:spPr>
          <a:xfrm>
            <a:off x="3589126" y="8343900"/>
            <a:ext cx="6783662"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2500">
                <a:solidFill>
                  <a:srgbClr val="FFFFFF"/>
                </a:solidFill>
                <a:latin typeface="+mn-lt"/>
                <a:ea typeface="+mn-ea"/>
                <a:cs typeface="+mn-cs"/>
                <a:sym typeface="Gill Sans"/>
              </a:defRPr>
            </a:pPr>
            <a:r>
              <a:rPr u="sng">
                <a:hlinkClick r:id="rId4" invalidUrl="" action="" tgtFrame="" tooltip="" history="1" highlightClick="0" endSnd="0"/>
              </a:rPr>
              <a:t>http://www.oreilly.com/openbook/cgi/ch04_02.html</a:t>
            </a:r>
            <a:r>
              <a:t> </a:t>
            </a:r>
          </a:p>
        </p:txBody>
      </p:sp>
      <p:sp>
        <p:nvSpPr>
          <p:cNvPr id="1146" name="Source: http://www.dr-chuck.com/"/>
          <p:cNvSpPr txBox="1"/>
          <p:nvPr/>
        </p:nvSpPr>
        <p:spPr>
          <a:xfrm>
            <a:off x="11440033" y="8496300"/>
            <a:ext cx="4610101"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46100">
              <a:defRPr sz="2500">
                <a:solidFill>
                  <a:srgbClr val="FFFFFF"/>
                </a:solidFill>
                <a:latin typeface="+mn-lt"/>
                <a:ea typeface="+mn-ea"/>
                <a:cs typeface="+mn-cs"/>
                <a:sym typeface="Gill Sans"/>
              </a:defRPr>
            </a:pPr>
            <a:r>
              <a:t>Source: </a:t>
            </a:r>
            <a:r>
              <a:rPr u="sng">
                <a:hlinkClick r:id="rId5" invalidUrl="" action="" tgtFrame="" tooltip="" history="1" highlightClick="0" endSnd="0"/>
              </a:rPr>
              <a:t>http://www.dr-chuck.com/</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8" name="Internet Standards"/>
          <p:cNvSpPr txBox="1"/>
          <p:nvPr>
            <p:ph type="title"/>
          </p:nvPr>
        </p:nvSpPr>
        <p:spPr>
          <a:prstGeom prst="rect">
            <a:avLst/>
          </a:prstGeom>
        </p:spPr>
        <p:txBody>
          <a:bodyPr/>
          <a:lstStyle>
            <a:lvl1pPr>
              <a:defRPr>
                <a:solidFill>
                  <a:srgbClr val="FFFB00"/>
                </a:solidFill>
              </a:defRPr>
            </a:lvl1pPr>
          </a:lstStyle>
          <a:p>
            <a:pPr/>
            <a:r>
              <a:t>Internet Standards</a:t>
            </a:r>
          </a:p>
        </p:txBody>
      </p:sp>
      <p:sp>
        <p:nvSpPr>
          <p:cNvPr id="1149" name="The standards for all of the Internet protocols (inner workings) are developed by an organization…"/>
          <p:cNvSpPr txBox="1"/>
          <p:nvPr>
            <p:ph type="body" sz="half" idx="1"/>
          </p:nvPr>
        </p:nvSpPr>
        <p:spPr>
          <a:xfrm>
            <a:off x="1155700" y="2603500"/>
            <a:ext cx="7734300" cy="5702300"/>
          </a:xfrm>
          <a:prstGeom prst="rect">
            <a:avLst/>
          </a:prstGeom>
        </p:spPr>
        <p:txBody>
          <a:bodyPr/>
          <a:lstStyle/>
          <a:p>
            <a:pPr/>
            <a:r>
              <a:t>The standards for all of the Internet protocols (inner workings) are developed by an organization</a:t>
            </a:r>
          </a:p>
          <a:p>
            <a:pPr/>
            <a:r>
              <a:t>Internet Engineering Task Force (IETF)</a:t>
            </a:r>
          </a:p>
          <a:p>
            <a:pPr/>
            <a:r>
              <a:t>www.ietf.org</a:t>
            </a:r>
          </a:p>
          <a:p>
            <a:pPr/>
            <a:r>
              <a:t>Standards are called “RFCs” - “Request for Comments”</a:t>
            </a:r>
          </a:p>
        </p:txBody>
      </p:sp>
      <p:sp>
        <p:nvSpPr>
          <p:cNvPr id="1150" name="Source: http://www.ietf.org/rfc/rfc1945.txt"/>
          <p:cNvSpPr txBox="1"/>
          <p:nvPr/>
        </p:nvSpPr>
        <p:spPr>
          <a:xfrm>
            <a:off x="9692543" y="8083550"/>
            <a:ext cx="536480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2400">
                <a:solidFill>
                  <a:srgbClr val="FFFB00"/>
                </a:solidFill>
                <a:latin typeface="+mn-lt"/>
                <a:ea typeface="+mn-ea"/>
                <a:cs typeface="+mn-cs"/>
                <a:sym typeface="Gill Sans"/>
              </a:defRPr>
            </a:lvl1pPr>
          </a:lstStyle>
          <a:p>
            <a:pPr/>
            <a:r>
              <a:t>Source: http://www.ietf.org/rfc/rfc1945.txt </a:t>
            </a:r>
          </a:p>
        </p:txBody>
      </p:sp>
      <p:pic>
        <p:nvPicPr>
          <p:cNvPr id="1151" name="Untitled.png" descr="Untitled.png"/>
          <p:cNvPicPr>
            <a:picLocks noChangeAspect="1"/>
          </p:cNvPicPr>
          <p:nvPr/>
        </p:nvPicPr>
        <p:blipFill>
          <a:blip r:embed="rId2">
            <a:extLst/>
          </a:blip>
          <a:stretch>
            <a:fillRect/>
          </a:stretch>
        </p:blipFill>
        <p:spPr>
          <a:xfrm>
            <a:off x="9182100" y="2216464"/>
            <a:ext cx="6388100" cy="5416236"/>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3" name="Snapshot 2008-10-09 12-39-13.jpg" descr="Snapshot 2008-10-09 12-39-13.jpg"/>
          <p:cNvPicPr>
            <a:picLocks noChangeAspect="1"/>
          </p:cNvPicPr>
          <p:nvPr/>
        </p:nvPicPr>
        <p:blipFill>
          <a:blip r:embed="rId2">
            <a:extLst/>
          </a:blip>
          <a:stretch>
            <a:fillRect/>
          </a:stretch>
        </p:blipFill>
        <p:spPr>
          <a:xfrm>
            <a:off x="1993900" y="533400"/>
            <a:ext cx="12703008" cy="7277100"/>
          </a:xfrm>
          <a:prstGeom prst="rect">
            <a:avLst/>
          </a:prstGeom>
          <a:ln w="12700">
            <a:miter lim="400000"/>
          </a:ln>
        </p:spPr>
      </p:pic>
      <p:pic>
        <p:nvPicPr>
          <p:cNvPr id="1154" name="Snapshot 2008-10-09 12-40-44.jpg" descr="Snapshot 2008-10-09 12-40-44.jpg"/>
          <p:cNvPicPr>
            <a:picLocks noChangeAspect="1"/>
          </p:cNvPicPr>
          <p:nvPr/>
        </p:nvPicPr>
        <p:blipFill>
          <a:blip r:embed="rId3">
            <a:extLst/>
          </a:blip>
          <a:stretch>
            <a:fillRect/>
          </a:stretch>
        </p:blipFill>
        <p:spPr>
          <a:xfrm>
            <a:off x="1981200" y="571500"/>
            <a:ext cx="12674600" cy="7506109"/>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6" name="Snapshot 2008-10-09 12-39-13.jpg" descr="Snapshot 2008-10-09 12-39-13.jpg"/>
          <p:cNvPicPr>
            <a:picLocks noChangeAspect="1"/>
          </p:cNvPicPr>
          <p:nvPr/>
        </p:nvPicPr>
        <p:blipFill>
          <a:blip r:embed="rId2">
            <a:extLst/>
          </a:blip>
          <a:stretch>
            <a:fillRect/>
          </a:stretch>
        </p:blipFill>
        <p:spPr>
          <a:xfrm>
            <a:off x="1993900" y="939800"/>
            <a:ext cx="12703008" cy="7277100"/>
          </a:xfrm>
          <a:prstGeom prst="rect">
            <a:avLst/>
          </a:prstGeom>
          <a:ln w="12700">
            <a:miter lim="400000"/>
          </a:ln>
        </p:spPr>
      </p:pic>
      <p:sp>
        <p:nvSpPr>
          <p:cNvPr id="1157" name="Source: http://www.ietf.org/rfc/rfc1945.txt"/>
          <p:cNvSpPr txBox="1"/>
          <p:nvPr/>
        </p:nvSpPr>
        <p:spPr>
          <a:xfrm>
            <a:off x="9531684" y="8261350"/>
            <a:ext cx="5280126"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2400">
                <a:solidFill>
                  <a:srgbClr val="FFFB00"/>
                </a:solidFill>
                <a:latin typeface="+mn-lt"/>
                <a:ea typeface="+mn-ea"/>
                <a:cs typeface="+mn-cs"/>
                <a:sym typeface="Gill Sans"/>
              </a:defRPr>
            </a:lvl1pPr>
          </a:lstStyle>
          <a:p>
            <a:pPr/>
            <a:r>
              <a:t>Source: http://www.ietf.org/rfc/rfc1945.txt</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9" name="“Hacking” HTTP"/>
          <p:cNvSpPr txBox="1"/>
          <p:nvPr>
            <p:ph type="title"/>
          </p:nvPr>
        </p:nvSpPr>
        <p:spPr>
          <a:xfrm>
            <a:off x="1155700" y="241300"/>
            <a:ext cx="7518400" cy="2298700"/>
          </a:xfrm>
          <a:prstGeom prst="rect">
            <a:avLst/>
          </a:prstGeom>
        </p:spPr>
        <p:txBody>
          <a:bodyPr/>
          <a:lstStyle>
            <a:lvl1pPr>
              <a:defRPr>
                <a:solidFill>
                  <a:srgbClr val="FF9300"/>
                </a:solidFill>
              </a:defRPr>
            </a:lvl1pPr>
          </a:lstStyle>
          <a:p>
            <a:pPr/>
            <a:r>
              <a:t>“Hacking” HTTP</a:t>
            </a:r>
          </a:p>
        </p:txBody>
      </p:sp>
      <p:sp>
        <p:nvSpPr>
          <p:cNvPr id="1160" name="Last login: Wed Oct 10 04:20:19 on ttyp2…"/>
          <p:cNvSpPr txBox="1"/>
          <p:nvPr/>
        </p:nvSpPr>
        <p:spPr>
          <a:xfrm>
            <a:off x="764306" y="2686050"/>
            <a:ext cx="14490701" cy="619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46100">
              <a:defRPr sz="3600">
                <a:solidFill>
                  <a:srgbClr val="FFFFFF"/>
                </a:solidFill>
                <a:latin typeface="+mn-lt"/>
                <a:ea typeface="+mn-ea"/>
                <a:cs typeface="+mn-cs"/>
                <a:sym typeface="Gill Sans"/>
              </a:defRPr>
            </a:pPr>
            <a:r>
              <a:rPr sz="3500"/>
              <a:t>Last login: Wed Oct 10 04:20:19 on ttyp2</a:t>
            </a:r>
            <a:endParaRPr sz="3500"/>
          </a:p>
          <a:p>
            <a:pPr defTabSz="546100">
              <a:defRPr sz="3600">
                <a:solidFill>
                  <a:srgbClr val="FFFFFF"/>
                </a:solidFill>
                <a:latin typeface="+mn-lt"/>
                <a:ea typeface="+mn-ea"/>
                <a:cs typeface="+mn-cs"/>
                <a:sym typeface="Gill Sans"/>
              </a:defRPr>
            </a:pPr>
            <a:r>
              <a:rPr sz="3500"/>
              <a:t>si-csev-mbp:~ csev$ </a:t>
            </a:r>
            <a:r>
              <a:rPr sz="3500">
                <a:solidFill>
                  <a:srgbClr val="FF40FF"/>
                </a:solidFill>
              </a:rPr>
              <a:t>telnet www.dr-chuck.com 80</a:t>
            </a:r>
            <a:endParaRPr sz="3500">
              <a:solidFill>
                <a:srgbClr val="00F900"/>
              </a:solidFill>
            </a:endParaRPr>
          </a:p>
          <a:p>
            <a:pPr defTabSz="546100">
              <a:defRPr sz="3600">
                <a:solidFill>
                  <a:srgbClr val="FFFFFF"/>
                </a:solidFill>
                <a:latin typeface="+mn-lt"/>
                <a:ea typeface="+mn-ea"/>
                <a:cs typeface="+mn-cs"/>
                <a:sym typeface="Gill Sans"/>
              </a:defRPr>
            </a:pPr>
            <a:r>
              <a:rPr sz="3500"/>
              <a:t>Trying 74.208.28.177...</a:t>
            </a:r>
            <a:endParaRPr sz="3500"/>
          </a:p>
          <a:p>
            <a:pPr defTabSz="546100">
              <a:defRPr sz="3600">
                <a:solidFill>
                  <a:srgbClr val="FFFFFF"/>
                </a:solidFill>
                <a:latin typeface="+mn-lt"/>
                <a:ea typeface="+mn-ea"/>
                <a:cs typeface="+mn-cs"/>
                <a:sym typeface="Gill Sans"/>
              </a:defRPr>
            </a:pPr>
            <a:r>
              <a:rPr sz="3500"/>
              <a:t>Connected to www.dr-chuck.com.</a:t>
            </a:r>
            <a:endParaRPr sz="3500"/>
          </a:p>
          <a:p>
            <a:pPr defTabSz="546100">
              <a:defRPr sz="3600">
                <a:solidFill>
                  <a:srgbClr val="FFFFFF"/>
                </a:solidFill>
                <a:latin typeface="+mn-lt"/>
                <a:ea typeface="+mn-ea"/>
                <a:cs typeface="+mn-cs"/>
                <a:sym typeface="Gill Sans"/>
              </a:defRPr>
            </a:pPr>
            <a:r>
              <a:rPr sz="3500"/>
              <a:t>Escape character is '^]'.</a:t>
            </a:r>
            <a:endParaRPr sz="3500"/>
          </a:p>
          <a:p>
            <a:pPr defTabSz="546100">
              <a:defRPr sz="3600">
                <a:solidFill>
                  <a:srgbClr val="FFFFFF"/>
                </a:solidFill>
                <a:latin typeface="+mn-lt"/>
                <a:ea typeface="+mn-ea"/>
                <a:cs typeface="+mn-cs"/>
                <a:sym typeface="Gill Sans"/>
              </a:defRPr>
            </a:pPr>
            <a:r>
              <a:rPr sz="3500">
                <a:solidFill>
                  <a:srgbClr val="FFFB00"/>
                </a:solidFill>
              </a:rPr>
              <a:t>GET http://www.dr-chuck.com/page1.htm</a:t>
            </a:r>
            <a:endParaRPr sz="3500"/>
          </a:p>
          <a:p>
            <a:pPr defTabSz="546100">
              <a:defRPr sz="3600">
                <a:solidFill>
                  <a:srgbClr val="FFFFFF"/>
                </a:solidFill>
                <a:latin typeface="+mn-lt"/>
                <a:ea typeface="+mn-ea"/>
                <a:cs typeface="+mn-cs"/>
                <a:sym typeface="Gill Sans"/>
              </a:defRPr>
            </a:pPr>
            <a:r>
              <a:rPr sz="3500">
                <a:solidFill>
                  <a:srgbClr val="00F900"/>
                </a:solidFill>
              </a:rPr>
              <a:t>&lt;h1&gt;The First Page&lt;/h1&gt;</a:t>
            </a:r>
            <a:endParaRPr sz="3500">
              <a:solidFill>
                <a:srgbClr val="00F900"/>
              </a:solidFill>
            </a:endParaRPr>
          </a:p>
          <a:p>
            <a:pPr defTabSz="546100">
              <a:defRPr sz="3600">
                <a:solidFill>
                  <a:srgbClr val="FFFFFF"/>
                </a:solidFill>
                <a:latin typeface="+mn-lt"/>
                <a:ea typeface="+mn-ea"/>
                <a:cs typeface="+mn-cs"/>
                <a:sym typeface="Gill Sans"/>
              </a:defRPr>
            </a:pPr>
            <a:r>
              <a:rPr sz="3500">
                <a:solidFill>
                  <a:srgbClr val="00F900"/>
                </a:solidFill>
              </a:rPr>
              <a:t>&lt;p&gt;</a:t>
            </a:r>
            <a:endParaRPr sz="3500">
              <a:solidFill>
                <a:srgbClr val="00F900"/>
              </a:solidFill>
            </a:endParaRPr>
          </a:p>
          <a:p>
            <a:pPr defTabSz="546100">
              <a:defRPr sz="3600">
                <a:solidFill>
                  <a:srgbClr val="FFFFFF"/>
                </a:solidFill>
                <a:latin typeface="+mn-lt"/>
                <a:ea typeface="+mn-ea"/>
                <a:cs typeface="+mn-cs"/>
                <a:sym typeface="Gill Sans"/>
              </a:defRPr>
            </a:pPr>
            <a:r>
              <a:rPr sz="3500">
                <a:solidFill>
                  <a:srgbClr val="00F900"/>
                </a:solidFill>
              </a:rPr>
              <a:t>If you like, you can switch to the </a:t>
            </a:r>
            <a:endParaRPr sz="3500">
              <a:solidFill>
                <a:srgbClr val="00F900"/>
              </a:solidFill>
            </a:endParaRPr>
          </a:p>
          <a:p>
            <a:pPr defTabSz="546100">
              <a:defRPr sz="3600">
                <a:solidFill>
                  <a:srgbClr val="FFFFFF"/>
                </a:solidFill>
                <a:latin typeface="+mn-lt"/>
                <a:ea typeface="+mn-ea"/>
                <a:cs typeface="+mn-cs"/>
                <a:sym typeface="Gill Sans"/>
              </a:defRPr>
            </a:pPr>
            <a:r>
              <a:rPr sz="3500">
                <a:solidFill>
                  <a:srgbClr val="00F900"/>
                </a:solidFill>
              </a:rPr>
              <a:t>&lt;a href="http://www.dr-chuck.com/page2.htm"&gt;</a:t>
            </a:r>
            <a:endParaRPr sz="3500">
              <a:solidFill>
                <a:srgbClr val="00F900"/>
              </a:solidFill>
            </a:endParaRPr>
          </a:p>
          <a:p>
            <a:pPr defTabSz="546100">
              <a:defRPr sz="3600">
                <a:solidFill>
                  <a:srgbClr val="FFFFFF"/>
                </a:solidFill>
                <a:latin typeface="+mn-lt"/>
                <a:ea typeface="+mn-ea"/>
                <a:cs typeface="+mn-cs"/>
                <a:sym typeface="Gill Sans"/>
              </a:defRPr>
            </a:pPr>
            <a:r>
              <a:rPr sz="3500">
                <a:solidFill>
                  <a:srgbClr val="00F900"/>
                </a:solidFill>
              </a:rPr>
              <a:t>Second Page&lt;/a&gt;.</a:t>
            </a:r>
            <a:endParaRPr sz="3500">
              <a:solidFill>
                <a:srgbClr val="00F900"/>
              </a:solidFill>
            </a:endParaRPr>
          </a:p>
          <a:p>
            <a:pPr defTabSz="546100">
              <a:defRPr sz="3600">
                <a:solidFill>
                  <a:srgbClr val="FFFFFF"/>
                </a:solidFill>
                <a:latin typeface="+mn-lt"/>
                <a:ea typeface="+mn-ea"/>
                <a:cs typeface="+mn-cs"/>
                <a:sym typeface="Gill Sans"/>
              </a:defRPr>
            </a:pPr>
            <a:r>
              <a:rPr sz="3500">
                <a:solidFill>
                  <a:srgbClr val="00F900"/>
                </a:solidFill>
              </a:rPr>
              <a:t>&lt;/p&gt;</a:t>
            </a:r>
          </a:p>
        </p:txBody>
      </p:sp>
      <p:sp>
        <p:nvSpPr>
          <p:cNvPr id="1161" name="HTTP…"/>
          <p:cNvSpPr txBox="1"/>
          <p:nvPr/>
        </p:nvSpPr>
        <p:spPr>
          <a:xfrm>
            <a:off x="10657147" y="4044950"/>
            <a:ext cx="1613819" cy="1143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FFFB00"/>
                </a:solidFill>
              </a:rPr>
              <a:t>HTTP</a:t>
            </a:r>
            <a:endParaRPr>
              <a:solidFill>
                <a:srgbClr val="FFFB00"/>
              </a:solidFill>
            </a:endParaRPr>
          </a:p>
          <a:p>
            <a:pPr algn="ctr" defTabSz="546100">
              <a:defRPr sz="3600">
                <a:solidFill>
                  <a:srgbClr val="FFFFFF"/>
                </a:solidFill>
                <a:latin typeface="+mn-lt"/>
                <a:ea typeface="+mn-ea"/>
                <a:cs typeface="+mn-cs"/>
                <a:sym typeface="Gill Sans"/>
              </a:defRPr>
            </a:pPr>
            <a:r>
              <a:rPr>
                <a:solidFill>
                  <a:srgbClr val="FFFB00"/>
                </a:solidFill>
              </a:rPr>
              <a:t>Request</a:t>
            </a:r>
          </a:p>
        </p:txBody>
      </p:sp>
      <p:sp>
        <p:nvSpPr>
          <p:cNvPr id="1162" name="HTTP…"/>
          <p:cNvSpPr txBox="1"/>
          <p:nvPr/>
        </p:nvSpPr>
        <p:spPr>
          <a:xfrm>
            <a:off x="13960884" y="4044950"/>
            <a:ext cx="1889746" cy="1143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46100">
              <a:defRPr sz="3600">
                <a:solidFill>
                  <a:srgbClr val="FFFFFF"/>
                </a:solidFill>
                <a:latin typeface="+mn-lt"/>
                <a:ea typeface="+mn-ea"/>
                <a:cs typeface="+mn-cs"/>
                <a:sym typeface="Gill Sans"/>
              </a:defRPr>
            </a:pPr>
            <a:r>
              <a:rPr>
                <a:solidFill>
                  <a:srgbClr val="00F900"/>
                </a:solidFill>
              </a:rPr>
              <a:t>HTTP</a:t>
            </a:r>
            <a:endParaRPr>
              <a:solidFill>
                <a:srgbClr val="00F900"/>
              </a:solidFill>
            </a:endParaRPr>
          </a:p>
          <a:p>
            <a:pPr algn="ctr" defTabSz="546100">
              <a:defRPr sz="3600">
                <a:solidFill>
                  <a:srgbClr val="FFFFFF"/>
                </a:solidFill>
                <a:latin typeface="+mn-lt"/>
                <a:ea typeface="+mn-ea"/>
                <a:cs typeface="+mn-cs"/>
                <a:sym typeface="Gill Sans"/>
              </a:defRPr>
            </a:pPr>
            <a:r>
              <a:rPr>
                <a:solidFill>
                  <a:srgbClr val="00F900"/>
                </a:solidFill>
              </a:rPr>
              <a:t>Response</a:t>
            </a:r>
          </a:p>
        </p:txBody>
      </p:sp>
      <p:sp>
        <p:nvSpPr>
          <p:cNvPr id="1163" name="Browser"/>
          <p:cNvSpPr txBox="1"/>
          <p:nvPr/>
        </p:nvSpPr>
        <p:spPr>
          <a:xfrm>
            <a:off x="11665322" y="5943600"/>
            <a:ext cx="2747070" cy="9779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6000">
                <a:solidFill>
                  <a:srgbClr val="0433FF"/>
                </a:solidFill>
                <a:latin typeface="+mn-lt"/>
                <a:ea typeface="+mn-ea"/>
                <a:cs typeface="+mn-cs"/>
                <a:sym typeface="Gill Sans"/>
              </a:defRPr>
            </a:lvl1pPr>
          </a:lstStyle>
          <a:p>
            <a:pPr/>
            <a:r>
              <a:t>Browser</a:t>
            </a:r>
          </a:p>
        </p:txBody>
      </p:sp>
      <p:sp>
        <p:nvSpPr>
          <p:cNvPr id="1164" name="Web Server"/>
          <p:cNvSpPr txBox="1"/>
          <p:nvPr/>
        </p:nvSpPr>
        <p:spPr>
          <a:xfrm>
            <a:off x="11375367" y="2584450"/>
            <a:ext cx="3326979" cy="8636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5200">
                <a:solidFill>
                  <a:srgbClr val="0433FF"/>
                </a:solidFill>
                <a:latin typeface="+mn-lt"/>
                <a:ea typeface="+mn-ea"/>
                <a:cs typeface="+mn-cs"/>
                <a:sym typeface="Gill Sans"/>
              </a:defRPr>
            </a:lvl1pPr>
          </a:lstStyle>
          <a:p>
            <a:pPr/>
            <a:r>
              <a:t>Web Server</a:t>
            </a:r>
          </a:p>
        </p:txBody>
      </p:sp>
      <p:sp>
        <p:nvSpPr>
          <p:cNvPr id="1165" name="Line"/>
          <p:cNvSpPr/>
          <p:nvPr/>
        </p:nvSpPr>
        <p:spPr>
          <a:xfrm flipH="1">
            <a:off x="12655036" y="3664464"/>
            <a:ext cx="21967" cy="2064952"/>
          </a:xfrm>
          <a:prstGeom prst="line">
            <a:avLst/>
          </a:prstGeom>
          <a:ln w="114300">
            <a:solidFill>
              <a:srgbClr val="FFFB00"/>
            </a:solidFill>
            <a:miter lim="400000"/>
            <a:headEnd type="triangle"/>
          </a:ln>
        </p:spPr>
        <p:txBody>
          <a:bodyPr lIns="0" tIns="0" rIns="0" bIns="0"/>
          <a:lstStyle/>
          <a:p>
            <a:pPr/>
          </a:p>
        </p:txBody>
      </p:sp>
      <p:sp>
        <p:nvSpPr>
          <p:cNvPr id="1166" name="Line"/>
          <p:cNvSpPr/>
          <p:nvPr/>
        </p:nvSpPr>
        <p:spPr>
          <a:xfrm flipV="1">
            <a:off x="13401932" y="3686432"/>
            <a:ext cx="21968" cy="2108887"/>
          </a:xfrm>
          <a:prstGeom prst="line">
            <a:avLst/>
          </a:prstGeom>
          <a:ln w="114300">
            <a:solidFill>
              <a:srgbClr val="00F900"/>
            </a:solidFill>
            <a:miter lim="400000"/>
            <a:headEnd type="triangle"/>
          </a:ln>
        </p:spPr>
        <p:txBody>
          <a:bodyPr lIns="0" tIns="0" rIns="0" bIns="0"/>
          <a:lstStyle/>
          <a:p>
            <a:pPr/>
          </a:p>
        </p:txBody>
      </p:sp>
      <p:sp>
        <p:nvSpPr>
          <p:cNvPr id="1167" name="Port 80 is the non-encrypted HTTP port"/>
          <p:cNvSpPr txBox="1"/>
          <p:nvPr/>
        </p:nvSpPr>
        <p:spPr>
          <a:xfrm>
            <a:off x="7989602" y="8242300"/>
            <a:ext cx="770096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40FF"/>
                </a:solidFill>
                <a:latin typeface="+mn-lt"/>
                <a:ea typeface="+mn-ea"/>
                <a:cs typeface="+mn-cs"/>
                <a:sym typeface="Gill Sans"/>
              </a:defRPr>
            </a:lvl1pPr>
          </a:lstStyle>
          <a:p>
            <a:pPr/>
            <a:r>
              <a:t>Port 80 is the non-encrypted HTTP port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Efficient Message Transmission:  Packet Switching"/>
          <p:cNvSpPr txBox="1"/>
          <p:nvPr>
            <p:ph type="title"/>
          </p:nvPr>
        </p:nvSpPr>
        <p:spPr>
          <a:prstGeom prst="rect">
            <a:avLst/>
          </a:prstGeom>
        </p:spPr>
        <p:txBody>
          <a:bodyPr/>
          <a:lstStyle>
            <a:lvl1pPr>
              <a:defRPr>
                <a:solidFill>
                  <a:srgbClr val="FFFB00"/>
                </a:solidFill>
              </a:defRPr>
            </a:lvl1pPr>
          </a:lstStyle>
          <a:p>
            <a:pPr/>
            <a:r>
              <a:t>Efficient Message Transmission:  Packet Switching</a:t>
            </a:r>
          </a:p>
        </p:txBody>
      </p:sp>
      <p:sp>
        <p:nvSpPr>
          <p:cNvPr id="263" name="Challenge:  in a simple approach, like store-and-forward, large messages block small ones…"/>
          <p:cNvSpPr txBox="1"/>
          <p:nvPr>
            <p:ph type="body" idx="1"/>
          </p:nvPr>
        </p:nvSpPr>
        <p:spPr>
          <a:prstGeom prst="rect">
            <a:avLst/>
          </a:prstGeom>
        </p:spPr>
        <p:txBody>
          <a:bodyPr/>
          <a:lstStyle/>
          <a:p>
            <a:pPr/>
            <a:r>
              <a:t>Challenge:  in a simple approach, like store-and-forward, large messages block small ones</a:t>
            </a:r>
          </a:p>
          <a:p>
            <a:pPr/>
            <a:r>
              <a:t>Break each message into </a:t>
            </a:r>
            <a:r>
              <a:rPr>
                <a:solidFill>
                  <a:srgbClr val="00F900"/>
                </a:solidFill>
              </a:rPr>
              <a:t>packets</a:t>
            </a:r>
          </a:p>
          <a:p>
            <a:pPr/>
            <a:r>
              <a:t>Can allow the packets from a single message to travel over different paths, dynamically adjusting for use</a:t>
            </a:r>
          </a:p>
          <a:p>
            <a:pPr/>
            <a:r>
              <a:t>Use special-purpose computers, called </a:t>
            </a:r>
            <a:r>
              <a:rPr>
                <a:solidFill>
                  <a:srgbClr val="FF40FF"/>
                </a:solidFill>
              </a:rPr>
              <a:t>routers</a:t>
            </a:r>
            <a:r>
              <a:t>, for the traffic control</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Accurate Hacking in the Movies"/>
          <p:cNvSpPr txBox="1"/>
          <p:nvPr>
            <p:ph type="title"/>
          </p:nvPr>
        </p:nvSpPr>
        <p:spPr>
          <a:xfrm>
            <a:off x="1612900" y="393700"/>
            <a:ext cx="7175500" cy="2298700"/>
          </a:xfrm>
          <a:prstGeom prst="rect">
            <a:avLst/>
          </a:prstGeom>
        </p:spPr>
        <p:txBody>
          <a:bodyPr/>
          <a:lstStyle>
            <a:lvl1pPr>
              <a:defRPr>
                <a:solidFill>
                  <a:srgbClr val="00F5DE"/>
                </a:solidFill>
              </a:defRPr>
            </a:lvl1pPr>
          </a:lstStyle>
          <a:p>
            <a:pPr/>
            <a:r>
              <a:t>Accurate Hacking in the Movies</a:t>
            </a:r>
          </a:p>
        </p:txBody>
      </p:sp>
      <p:sp>
        <p:nvSpPr>
          <p:cNvPr id="1170" name="Matrix Reloaded…"/>
          <p:cNvSpPr txBox="1"/>
          <p:nvPr>
            <p:ph type="body" sz="half" idx="1"/>
          </p:nvPr>
        </p:nvSpPr>
        <p:spPr>
          <a:xfrm>
            <a:off x="1155700" y="2603500"/>
            <a:ext cx="7175500" cy="5702300"/>
          </a:xfrm>
          <a:prstGeom prst="rect">
            <a:avLst/>
          </a:prstGeom>
        </p:spPr>
        <p:txBody>
          <a:bodyPr/>
          <a:lstStyle/>
          <a:p>
            <a:pPr/>
            <a:r>
              <a:t>Matrix Reloaded</a:t>
            </a:r>
          </a:p>
          <a:p>
            <a:pPr/>
            <a:r>
              <a:t>Bourne Ultimatum</a:t>
            </a:r>
          </a:p>
          <a:p>
            <a:pPr/>
            <a:r>
              <a:t>Die Hard 4</a:t>
            </a:r>
          </a:p>
          <a:p>
            <a:pPr/>
            <a:r>
              <a:t>...</a:t>
            </a:r>
          </a:p>
        </p:txBody>
      </p:sp>
      <p:pic>
        <p:nvPicPr>
          <p:cNvPr id="1171" name="trinity-nmapscreen-hd-cropscale-418x250.png" descr="trinity-nmapscreen-hd-cropscale-418x250.png"/>
          <p:cNvPicPr>
            <a:picLocks noChangeAspect="1"/>
          </p:cNvPicPr>
          <p:nvPr/>
        </p:nvPicPr>
        <p:blipFill>
          <a:blip r:embed="rId2">
            <a:extLst/>
          </a:blip>
          <a:stretch>
            <a:fillRect/>
          </a:stretch>
        </p:blipFill>
        <p:spPr>
          <a:xfrm>
            <a:off x="10020300" y="4572000"/>
            <a:ext cx="4820209" cy="2882900"/>
          </a:xfrm>
          <a:prstGeom prst="rect">
            <a:avLst/>
          </a:prstGeom>
          <a:ln w="12700">
            <a:miter lim="400000"/>
          </a:ln>
        </p:spPr>
      </p:pic>
      <p:pic>
        <p:nvPicPr>
          <p:cNvPr id="1172" name="trinity-hacking-hd-cropscale-302x250.png" descr="trinity-hacking-hd-cropscale-302x250.png"/>
          <p:cNvPicPr>
            <a:picLocks noChangeAspect="1"/>
          </p:cNvPicPr>
          <p:nvPr/>
        </p:nvPicPr>
        <p:blipFill>
          <a:blip r:embed="rId3">
            <a:extLst/>
          </a:blip>
          <a:stretch>
            <a:fillRect/>
          </a:stretch>
        </p:blipFill>
        <p:spPr>
          <a:xfrm>
            <a:off x="10033000" y="469900"/>
            <a:ext cx="4801921" cy="3975100"/>
          </a:xfrm>
          <a:prstGeom prst="rect">
            <a:avLst/>
          </a:prstGeom>
          <a:ln w="12700">
            <a:miter lim="400000"/>
          </a:ln>
        </p:spPr>
      </p:pic>
      <p:sp>
        <p:nvSpPr>
          <p:cNvPr id="1173" name="http://nmap.org/movies.html (scroll down for video)…"/>
          <p:cNvSpPr txBox="1"/>
          <p:nvPr/>
        </p:nvSpPr>
        <p:spPr>
          <a:xfrm>
            <a:off x="1103" y="7804150"/>
            <a:ext cx="147066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46100">
              <a:defRPr sz="3600">
                <a:solidFill>
                  <a:srgbClr val="00F5DE"/>
                </a:solidFill>
                <a:latin typeface="+mn-lt"/>
                <a:ea typeface="+mn-ea"/>
                <a:cs typeface="+mn-cs"/>
                <a:sym typeface="Gill Sans"/>
              </a:defRPr>
            </a:pPr>
            <a:r>
              <a:t>http://nmap.org/movies.html (scroll down for video)</a:t>
            </a:r>
          </a:p>
          <a:p>
            <a:pPr algn="ctr" defTabSz="546100">
              <a:defRPr sz="3600">
                <a:solidFill>
                  <a:srgbClr val="00F5DE"/>
                </a:solidFill>
                <a:latin typeface="+mn-lt"/>
                <a:ea typeface="+mn-ea"/>
                <a:cs typeface="+mn-cs"/>
                <a:sym typeface="Gill Sans"/>
              </a:defRPr>
            </a:pPr>
            <a:r>
              <a:t> Or search YouTube for "Trinity hacking scene"</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75" name="trinity-nmapscreen-hd-cropscale-418x250.png" descr="trinity-nmapscreen-hd-cropscale-418x250.png"/>
          <p:cNvPicPr>
            <a:picLocks noChangeAspect="1"/>
          </p:cNvPicPr>
          <p:nvPr/>
        </p:nvPicPr>
        <p:blipFill>
          <a:blip r:embed="rId2">
            <a:extLst/>
          </a:blip>
          <a:stretch>
            <a:fillRect/>
          </a:stretch>
        </p:blipFill>
        <p:spPr>
          <a:xfrm>
            <a:off x="8178800" y="2540000"/>
            <a:ext cx="6327852" cy="3784600"/>
          </a:xfrm>
          <a:prstGeom prst="rect">
            <a:avLst/>
          </a:prstGeom>
          <a:ln w="12700">
            <a:miter lim="400000"/>
          </a:ln>
        </p:spPr>
      </p:pic>
      <p:pic>
        <p:nvPicPr>
          <p:cNvPr id="1176" name="trinity-hacking-hd-cropscale-302x250.png" descr="trinity-hacking-hd-cropscale-302x250.png"/>
          <p:cNvPicPr>
            <a:picLocks noChangeAspect="1"/>
          </p:cNvPicPr>
          <p:nvPr/>
        </p:nvPicPr>
        <p:blipFill>
          <a:blip r:embed="rId3">
            <a:extLst/>
          </a:blip>
          <a:stretch>
            <a:fillRect/>
          </a:stretch>
        </p:blipFill>
        <p:spPr>
          <a:xfrm>
            <a:off x="2667000" y="2578100"/>
            <a:ext cx="4801921" cy="3975100"/>
          </a:xfrm>
          <a:prstGeom prst="rect">
            <a:avLst/>
          </a:prstGeom>
          <a:ln w="12700">
            <a:miter lim="400000"/>
          </a:ln>
        </p:spPr>
      </p:pic>
      <p:sp>
        <p:nvSpPr>
          <p:cNvPr id="1177" name="http://nmap.org/movies.html (scroll down for video)…"/>
          <p:cNvSpPr txBox="1"/>
          <p:nvPr/>
        </p:nvSpPr>
        <p:spPr>
          <a:xfrm>
            <a:off x="775803" y="6699250"/>
            <a:ext cx="147066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46100">
              <a:defRPr sz="3600">
                <a:solidFill>
                  <a:srgbClr val="00F5DE"/>
                </a:solidFill>
                <a:latin typeface="+mn-lt"/>
                <a:ea typeface="+mn-ea"/>
                <a:cs typeface="+mn-cs"/>
                <a:sym typeface="Gill Sans"/>
              </a:defRPr>
            </a:pPr>
            <a:r>
              <a:t>http://nmap.org/movies.html (scroll down for video)</a:t>
            </a:r>
          </a:p>
          <a:p>
            <a:pPr algn="ctr" defTabSz="546100">
              <a:defRPr sz="3600">
                <a:solidFill>
                  <a:srgbClr val="00F5DE"/>
                </a:solidFill>
                <a:latin typeface="+mn-lt"/>
                <a:ea typeface="+mn-ea"/>
                <a:cs typeface="+mn-cs"/>
                <a:sym typeface="Gill Sans"/>
              </a:defRPr>
            </a:pPr>
            <a:r>
              <a:t> Or search YouTube for "Trinity hacking scene"</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9" name="Application Layer Summary"/>
          <p:cNvSpPr txBox="1"/>
          <p:nvPr>
            <p:ph type="title"/>
          </p:nvPr>
        </p:nvSpPr>
        <p:spPr>
          <a:prstGeom prst="rect">
            <a:avLst/>
          </a:prstGeom>
        </p:spPr>
        <p:txBody>
          <a:bodyPr/>
          <a:lstStyle>
            <a:lvl1pPr>
              <a:defRPr>
                <a:solidFill>
                  <a:srgbClr val="00F900"/>
                </a:solidFill>
              </a:defRPr>
            </a:lvl1pPr>
          </a:lstStyle>
          <a:p>
            <a:pPr/>
            <a:r>
              <a:t>Application Layer Summary</a:t>
            </a:r>
          </a:p>
        </p:txBody>
      </p:sp>
      <p:sp>
        <p:nvSpPr>
          <p:cNvPr id="1180" name="We start with a “pipe” abstraction - we can send and receive data on the same “socket”…"/>
          <p:cNvSpPr txBox="1"/>
          <p:nvPr>
            <p:ph type="body" idx="1"/>
          </p:nvPr>
        </p:nvSpPr>
        <p:spPr>
          <a:prstGeom prst="rect">
            <a:avLst/>
          </a:prstGeom>
        </p:spPr>
        <p:txBody>
          <a:bodyPr/>
          <a:lstStyle/>
          <a:p>
            <a:pPr/>
            <a:r>
              <a:t>We start with a “pipe” abstraction - we can send and receive data on the same “socket”</a:t>
            </a:r>
          </a:p>
          <a:p>
            <a:pPr/>
            <a:r>
              <a:t>We can optionally add a security layer to TCP using SSL - Secure Socket Layer (aka TLS - Transport Layer Security)</a:t>
            </a:r>
          </a:p>
          <a:p>
            <a:pPr/>
            <a:r>
              <a:t>We use well known “port numbers” so that applications can find a particular application *within* a server such as  a mail server, web service, etc</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2" name="The Architecture of the Internet"/>
          <p:cNvSpPr txBox="1"/>
          <p:nvPr>
            <p:ph type="title"/>
          </p:nvPr>
        </p:nvSpPr>
        <p:spPr>
          <a:xfrm>
            <a:off x="1155700" y="901700"/>
            <a:ext cx="8432800" cy="3543300"/>
          </a:xfrm>
          <a:prstGeom prst="rect">
            <a:avLst/>
          </a:prstGeom>
        </p:spPr>
        <p:txBody>
          <a:bodyPr/>
          <a:lstStyle>
            <a:lvl1pPr>
              <a:defRPr>
                <a:solidFill>
                  <a:srgbClr val="00F900"/>
                </a:solidFill>
              </a:defRPr>
            </a:lvl1pPr>
          </a:lstStyle>
          <a:p>
            <a:pPr/>
            <a:r>
              <a:t>The Architecture of the Internet</a:t>
            </a:r>
          </a:p>
        </p:txBody>
      </p:sp>
      <p:sp>
        <p:nvSpPr>
          <p:cNvPr id="1183" name="Application Layer…"/>
          <p:cNvSpPr/>
          <p:nvPr/>
        </p:nvSpPr>
        <p:spPr>
          <a:xfrm>
            <a:off x="10477500" y="13081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Application Layer</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Web, E-Mail, File Transfer</a:t>
            </a:r>
          </a:p>
        </p:txBody>
      </p:sp>
      <p:sp>
        <p:nvSpPr>
          <p:cNvPr id="1184" name="Transport Layer (TCP)…"/>
          <p:cNvSpPr/>
          <p:nvPr/>
        </p:nvSpPr>
        <p:spPr>
          <a:xfrm>
            <a:off x="10477500" y="3035300"/>
            <a:ext cx="4953000" cy="1701800"/>
          </a:xfrm>
          <a:prstGeom prst="rect">
            <a:avLst/>
          </a:prstGeom>
          <a:solidFill>
            <a:srgbClr val="0000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Transport Layer (TCP)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Reliable Connections</a:t>
            </a:r>
          </a:p>
        </p:txBody>
      </p:sp>
      <p:sp>
        <p:nvSpPr>
          <p:cNvPr id="1185" name="Internetwork Layer (IP)…"/>
          <p:cNvSpPr/>
          <p:nvPr/>
        </p:nvSpPr>
        <p:spPr>
          <a:xfrm>
            <a:off x="10477500" y="4749800"/>
            <a:ext cx="4953000" cy="1701800"/>
          </a:xfrm>
          <a:prstGeom prst="rect">
            <a:avLst/>
          </a:prstGeom>
          <a:solidFill>
            <a:srgbClr val="0000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Internetwork Layer (IP)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Simple, Unreliable</a:t>
            </a:r>
          </a:p>
        </p:txBody>
      </p:sp>
      <p:sp>
        <p:nvSpPr>
          <p:cNvPr id="1186" name="Link Layer (Ethernet, WiFi)…"/>
          <p:cNvSpPr/>
          <p:nvPr/>
        </p:nvSpPr>
        <p:spPr>
          <a:xfrm>
            <a:off x="10477500" y="64389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Link Layer (Ethernet, WiFi)</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Physical Connections</a:t>
            </a:r>
          </a:p>
        </p:txBody>
      </p:sp>
      <p:pic>
        <p:nvPicPr>
          <p:cNvPr id="1187" name="f10aug1972.png" descr="f10aug1972.png"/>
          <p:cNvPicPr>
            <a:picLocks noChangeAspect="1"/>
          </p:cNvPicPr>
          <p:nvPr/>
        </p:nvPicPr>
        <p:blipFill>
          <a:blip r:embed="rId2">
            <a:extLst/>
          </a:blip>
          <a:stretch>
            <a:fillRect/>
          </a:stretch>
        </p:blipFill>
        <p:spPr>
          <a:xfrm>
            <a:off x="2908300" y="4683740"/>
            <a:ext cx="5956300" cy="3545861"/>
          </a:xfrm>
          <a:prstGeom prst="rect">
            <a:avLst/>
          </a:prstGeom>
          <a:ln w="12700">
            <a:miter lim="400000"/>
          </a:ln>
        </p:spPr>
      </p:pic>
      <p:sp>
        <p:nvSpPr>
          <p:cNvPr id="1188" name="August 1972"/>
          <p:cNvSpPr txBox="1"/>
          <p:nvPr/>
        </p:nvSpPr>
        <p:spPr>
          <a:xfrm>
            <a:off x="3678535" y="5143500"/>
            <a:ext cx="2441154"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0433FF"/>
                </a:solidFill>
                <a:latin typeface="+mn-lt"/>
                <a:ea typeface="+mn-ea"/>
                <a:cs typeface="+mn-cs"/>
                <a:sym typeface="Gill Sans"/>
              </a:defRPr>
            </a:lvl1pPr>
          </a:lstStyle>
          <a:p>
            <a:pPr/>
            <a:r>
              <a:t>August 1972</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0" name="The Architecture of the Internet"/>
          <p:cNvSpPr txBox="1"/>
          <p:nvPr>
            <p:ph type="title"/>
          </p:nvPr>
        </p:nvSpPr>
        <p:spPr>
          <a:xfrm>
            <a:off x="1155700" y="901700"/>
            <a:ext cx="8432800" cy="3543300"/>
          </a:xfrm>
          <a:prstGeom prst="rect">
            <a:avLst/>
          </a:prstGeom>
        </p:spPr>
        <p:txBody>
          <a:bodyPr/>
          <a:lstStyle>
            <a:lvl1pPr>
              <a:defRPr>
                <a:solidFill>
                  <a:srgbClr val="00F900"/>
                </a:solidFill>
              </a:defRPr>
            </a:lvl1pPr>
          </a:lstStyle>
          <a:p>
            <a:pPr/>
            <a:r>
              <a:t>The Architecture of the Internet</a:t>
            </a:r>
          </a:p>
        </p:txBody>
      </p:sp>
      <p:sp>
        <p:nvSpPr>
          <p:cNvPr id="1191" name="Application Layer…"/>
          <p:cNvSpPr/>
          <p:nvPr/>
        </p:nvSpPr>
        <p:spPr>
          <a:xfrm>
            <a:off x="10477500" y="13081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Application Layer</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Web, E-Mail, File Transfer</a:t>
            </a:r>
          </a:p>
        </p:txBody>
      </p:sp>
      <p:sp>
        <p:nvSpPr>
          <p:cNvPr id="1192" name="Transport Layer (TCP)…"/>
          <p:cNvSpPr/>
          <p:nvPr/>
        </p:nvSpPr>
        <p:spPr>
          <a:xfrm>
            <a:off x="10477500" y="3035300"/>
            <a:ext cx="4953000" cy="1701800"/>
          </a:xfrm>
          <a:prstGeom prst="rect">
            <a:avLst/>
          </a:prstGeom>
          <a:solidFill>
            <a:srgbClr val="0000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Transport Layer (TCP)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Reliable Connections</a:t>
            </a:r>
          </a:p>
        </p:txBody>
      </p:sp>
      <p:sp>
        <p:nvSpPr>
          <p:cNvPr id="1193" name="Internetwork Layer (IP)…"/>
          <p:cNvSpPr/>
          <p:nvPr/>
        </p:nvSpPr>
        <p:spPr>
          <a:xfrm>
            <a:off x="10477500" y="4749800"/>
            <a:ext cx="4953000" cy="1701800"/>
          </a:xfrm>
          <a:prstGeom prst="rect">
            <a:avLst/>
          </a:prstGeom>
          <a:solidFill>
            <a:srgbClr val="0000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Internetwork Layer (IP)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Simple, Unreliable</a:t>
            </a:r>
          </a:p>
        </p:txBody>
      </p:sp>
      <p:sp>
        <p:nvSpPr>
          <p:cNvPr id="1194" name="Link Layer (Ethernet, WiFi)…"/>
          <p:cNvSpPr/>
          <p:nvPr/>
        </p:nvSpPr>
        <p:spPr>
          <a:xfrm>
            <a:off x="10477500" y="64389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Link Layer (Ethernet, WiFi)</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Physical Connections</a:t>
            </a:r>
          </a:p>
        </p:txBody>
      </p:sp>
      <p:pic>
        <p:nvPicPr>
          <p:cNvPr id="1195" name="nsfnetSept91_1024.jpg" descr="nsfnetSept91_1024.jpg"/>
          <p:cNvPicPr>
            <a:picLocks noChangeAspect="1"/>
          </p:cNvPicPr>
          <p:nvPr/>
        </p:nvPicPr>
        <p:blipFill>
          <a:blip r:embed="rId2">
            <a:extLst/>
          </a:blip>
          <a:stretch>
            <a:fillRect/>
          </a:stretch>
        </p:blipFill>
        <p:spPr>
          <a:xfrm>
            <a:off x="3449746" y="4686300"/>
            <a:ext cx="4864391" cy="37338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7" name="Application Layer…"/>
          <p:cNvSpPr/>
          <p:nvPr/>
        </p:nvSpPr>
        <p:spPr>
          <a:xfrm>
            <a:off x="10477500" y="13081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Application Layer</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Web, E-Mail, File Transfer</a:t>
            </a:r>
          </a:p>
        </p:txBody>
      </p:sp>
      <p:sp>
        <p:nvSpPr>
          <p:cNvPr id="1198" name="Transport Layer (TCP)…"/>
          <p:cNvSpPr/>
          <p:nvPr/>
        </p:nvSpPr>
        <p:spPr>
          <a:xfrm>
            <a:off x="10477500" y="3035300"/>
            <a:ext cx="4953000" cy="1701800"/>
          </a:xfrm>
          <a:prstGeom prst="rect">
            <a:avLst/>
          </a:prstGeom>
          <a:solidFill>
            <a:srgbClr val="0000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Transport Layer (TCP)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Reliable Connections</a:t>
            </a:r>
          </a:p>
        </p:txBody>
      </p:sp>
      <p:sp>
        <p:nvSpPr>
          <p:cNvPr id="1199" name="Internetwork Layer (IP)…"/>
          <p:cNvSpPr/>
          <p:nvPr/>
        </p:nvSpPr>
        <p:spPr>
          <a:xfrm>
            <a:off x="10477500" y="4749800"/>
            <a:ext cx="4953000" cy="1701800"/>
          </a:xfrm>
          <a:prstGeom prst="rect">
            <a:avLst/>
          </a:prstGeom>
          <a:solidFill>
            <a:srgbClr val="0000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Internetwork Layer (IP)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Simple, Unreliable</a:t>
            </a:r>
          </a:p>
        </p:txBody>
      </p:sp>
      <p:sp>
        <p:nvSpPr>
          <p:cNvPr id="1200" name="Link Layer (Ethernet, WiFi)…"/>
          <p:cNvSpPr/>
          <p:nvPr/>
        </p:nvSpPr>
        <p:spPr>
          <a:xfrm>
            <a:off x="10477500" y="64389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Link Layer (Ethernet, WiFi)</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Physical Connections</a:t>
            </a:r>
          </a:p>
        </p:txBody>
      </p:sp>
      <p:sp>
        <p:nvSpPr>
          <p:cNvPr id="1201" name="http://www.zakon.org/robert/internet/timeline/"/>
          <p:cNvSpPr txBox="1"/>
          <p:nvPr/>
        </p:nvSpPr>
        <p:spPr>
          <a:xfrm>
            <a:off x="1851449" y="8020050"/>
            <a:ext cx="7088083" cy="533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2900">
                <a:solidFill>
                  <a:srgbClr val="FFFB00"/>
                </a:solidFill>
                <a:latin typeface="+mn-lt"/>
                <a:ea typeface="+mn-ea"/>
                <a:cs typeface="+mn-cs"/>
                <a:sym typeface="Gill Sans"/>
              </a:defRPr>
            </a:lvl1pPr>
          </a:lstStyle>
          <a:p>
            <a:pPr/>
            <a:r>
              <a:t>http://www.zakon.org/robert/internet/timeline/</a:t>
            </a:r>
          </a:p>
        </p:txBody>
      </p:sp>
      <p:pic>
        <p:nvPicPr>
          <p:cNvPr id="1202" name="Count_Host.png" descr="Count_Host.png"/>
          <p:cNvPicPr>
            <a:picLocks noChangeAspect="1"/>
          </p:cNvPicPr>
          <p:nvPr/>
        </p:nvPicPr>
        <p:blipFill>
          <a:blip r:embed="rId2">
            <a:extLst/>
          </a:blip>
          <a:stretch>
            <a:fillRect/>
          </a:stretch>
        </p:blipFill>
        <p:spPr>
          <a:xfrm>
            <a:off x="362339" y="1612900"/>
            <a:ext cx="9768841" cy="5715001"/>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4" name="Internet_map_1024.png" descr="Internet_map_1024.png"/>
          <p:cNvPicPr>
            <a:picLocks noChangeAspect="1"/>
          </p:cNvPicPr>
          <p:nvPr/>
        </p:nvPicPr>
        <p:blipFill>
          <a:blip r:embed="rId2">
            <a:extLst/>
          </a:blip>
          <a:stretch>
            <a:fillRect/>
          </a:stretch>
        </p:blipFill>
        <p:spPr>
          <a:xfrm>
            <a:off x="685800" y="254000"/>
            <a:ext cx="8877300" cy="8877300"/>
          </a:xfrm>
          <a:prstGeom prst="rect">
            <a:avLst/>
          </a:prstGeom>
          <a:ln w="12700">
            <a:miter lim="400000"/>
          </a:ln>
        </p:spPr>
      </p:pic>
      <p:sp>
        <p:nvSpPr>
          <p:cNvPr id="1205" name="Application Layer…"/>
          <p:cNvSpPr/>
          <p:nvPr/>
        </p:nvSpPr>
        <p:spPr>
          <a:xfrm>
            <a:off x="10477500" y="13081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Application Layer</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Web, E-Mail, File Transfer</a:t>
            </a:r>
          </a:p>
        </p:txBody>
      </p:sp>
      <p:sp>
        <p:nvSpPr>
          <p:cNvPr id="1206" name="Transport Layer (TCP)…"/>
          <p:cNvSpPr/>
          <p:nvPr/>
        </p:nvSpPr>
        <p:spPr>
          <a:xfrm>
            <a:off x="10477500" y="3035300"/>
            <a:ext cx="4953000" cy="1701800"/>
          </a:xfrm>
          <a:prstGeom prst="rect">
            <a:avLst/>
          </a:prstGeom>
          <a:solidFill>
            <a:srgbClr val="0000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Transport Layer (TCP)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Reliable Connections</a:t>
            </a:r>
          </a:p>
        </p:txBody>
      </p:sp>
      <p:sp>
        <p:nvSpPr>
          <p:cNvPr id="1207" name="Internetwork Layer (IP)…"/>
          <p:cNvSpPr/>
          <p:nvPr/>
        </p:nvSpPr>
        <p:spPr>
          <a:xfrm>
            <a:off x="10477500" y="4749800"/>
            <a:ext cx="4953000" cy="1701800"/>
          </a:xfrm>
          <a:prstGeom prst="rect">
            <a:avLst/>
          </a:prstGeom>
          <a:solidFill>
            <a:srgbClr val="000000"/>
          </a:solidFill>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Internetwork Layer (IP)</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Simple, Unreliable</a:t>
            </a:r>
          </a:p>
        </p:txBody>
      </p:sp>
      <p:sp>
        <p:nvSpPr>
          <p:cNvPr id="1208" name="Link Layer (Ethernet, WiFi)…"/>
          <p:cNvSpPr/>
          <p:nvPr/>
        </p:nvSpPr>
        <p:spPr>
          <a:xfrm>
            <a:off x="10477500" y="6438900"/>
            <a:ext cx="4953000" cy="1701800"/>
          </a:xfrm>
          <a:prstGeom prst="rect">
            <a:avLst/>
          </a:prstGeom>
          <a:ln w="63500">
            <a:solidFill>
              <a:srgbClr val="FF93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Link Layer (Ethernet, WiFi)</a:t>
            </a:r>
          </a:p>
          <a:p>
            <a:pPr algn="ctr" defTabSz="546100">
              <a:defRPr sz="33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r>
              <a:t>Physical Connections</a:t>
            </a:r>
          </a:p>
        </p:txBody>
      </p:sp>
      <p:sp>
        <p:nvSpPr>
          <p:cNvPr id="1209" name="http://en.wikipedia.org/wiki/File:Internet_map_1024.jpg"/>
          <p:cNvSpPr txBox="1"/>
          <p:nvPr/>
        </p:nvSpPr>
        <p:spPr>
          <a:xfrm>
            <a:off x="10389238" y="8547100"/>
            <a:ext cx="5481105" cy="368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1900">
                <a:solidFill>
                  <a:srgbClr val="FFFB00"/>
                </a:solidFill>
                <a:latin typeface="+mn-lt"/>
                <a:ea typeface="+mn-ea"/>
                <a:cs typeface="+mn-cs"/>
                <a:sym typeface="Gill Sans"/>
              </a:defRPr>
            </a:lvl1pPr>
          </a:lstStyle>
          <a:p>
            <a:pPr/>
            <a:r>
              <a:t>http://en.wikipedia.org/wiki/File:Internet_map_1024.jpg</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1" name="The Internet: An Amazing Design"/>
          <p:cNvSpPr txBox="1"/>
          <p:nvPr>
            <p:ph type="title"/>
          </p:nvPr>
        </p:nvSpPr>
        <p:spPr>
          <a:prstGeom prst="rect">
            <a:avLst/>
          </a:prstGeom>
        </p:spPr>
        <p:txBody>
          <a:bodyPr/>
          <a:lstStyle>
            <a:lvl1pPr>
              <a:defRPr>
                <a:solidFill>
                  <a:srgbClr val="00F900"/>
                </a:solidFill>
              </a:defRPr>
            </a:lvl1pPr>
          </a:lstStyle>
          <a:p>
            <a:pPr/>
            <a:r>
              <a:t>The Internet: An Amazing Design</a:t>
            </a:r>
          </a:p>
        </p:txBody>
      </p:sp>
      <p:sp>
        <p:nvSpPr>
          <p:cNvPr id="1212" name="Hundreds of millions of computers…"/>
          <p:cNvSpPr txBox="1"/>
          <p:nvPr>
            <p:ph type="body" idx="1"/>
          </p:nvPr>
        </p:nvSpPr>
        <p:spPr>
          <a:prstGeom prst="rect">
            <a:avLst/>
          </a:prstGeom>
        </p:spPr>
        <p:txBody>
          <a:bodyPr/>
          <a:lstStyle/>
          <a:p>
            <a:pPr/>
            <a:r>
              <a:t>Hundreds of millions of computers</a:t>
            </a:r>
          </a:p>
          <a:p>
            <a:pPr/>
            <a:r>
              <a:t>Thousands of routers inside the Internet</a:t>
            </a:r>
          </a:p>
          <a:p>
            <a:pPr/>
            <a:r>
              <a:t>Hundreds of millions of simultaneous connections</a:t>
            </a:r>
          </a:p>
          <a:p>
            <a:pPr/>
            <a:r>
              <a:t>Trillions of bytes of data moved per second around the world</a:t>
            </a:r>
          </a:p>
          <a:p>
            <a:pPr/>
            <a:r>
              <a:t>And it works</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4" name="The Internet"/>
          <p:cNvSpPr txBox="1"/>
          <p:nvPr>
            <p:ph type="title"/>
          </p:nvPr>
        </p:nvSpPr>
        <p:spPr>
          <a:prstGeom prst="rect">
            <a:avLst/>
          </a:prstGeom>
        </p:spPr>
        <p:txBody>
          <a:bodyPr/>
          <a:lstStyle>
            <a:lvl1pPr>
              <a:defRPr>
                <a:solidFill>
                  <a:srgbClr val="00F900"/>
                </a:solidFill>
              </a:defRPr>
            </a:lvl1pPr>
          </a:lstStyle>
          <a:p>
            <a:pPr/>
            <a:r>
              <a:t>The Internet</a:t>
            </a:r>
          </a:p>
        </p:txBody>
      </p:sp>
      <p:sp>
        <p:nvSpPr>
          <p:cNvPr id="1215" name="It is said that “The Internet is the largest single engineering effort ever created by mankind”…"/>
          <p:cNvSpPr txBox="1"/>
          <p:nvPr>
            <p:ph type="body" idx="1"/>
          </p:nvPr>
        </p:nvSpPr>
        <p:spPr>
          <a:prstGeom prst="rect">
            <a:avLst/>
          </a:prstGeom>
        </p:spPr>
        <p:txBody>
          <a:bodyPr/>
          <a:lstStyle/>
          <a:p>
            <a:pPr/>
            <a:r>
              <a:t>It is said that “The Internet is the largest single engineering effort ever created by mankind”</a:t>
            </a:r>
          </a:p>
          <a:p>
            <a:pPr/>
            <a:r>
              <a:t>It was created to work in an organic way - to repair itself and automatically adjust when parts fail</a:t>
            </a:r>
          </a:p>
          <a:p>
            <a:pPr/>
            <a:r>
              <a:t>No one part of the Internet knows all of the Internet (like life)</a:t>
            </a:r>
          </a:p>
          <a:p>
            <a:pPr/>
            <a:r>
              <a:t>It is never 100% up - but it seems up all the time</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7" name="1969-02-06-BasicOperationOfMTS.png" descr="1969-02-06-BasicOperationOfMTS.png"/>
          <p:cNvPicPr>
            <a:picLocks noChangeAspect="1"/>
          </p:cNvPicPr>
          <p:nvPr/>
        </p:nvPicPr>
        <p:blipFill>
          <a:blip r:embed="rId2">
            <a:extLst/>
          </a:blip>
          <a:stretch>
            <a:fillRect/>
          </a:stretch>
        </p:blipFill>
        <p:spPr>
          <a:xfrm>
            <a:off x="2683435" y="4177726"/>
            <a:ext cx="5664201" cy="4343974"/>
          </a:xfrm>
          <a:prstGeom prst="rect">
            <a:avLst/>
          </a:prstGeom>
          <a:ln w="12700">
            <a:miter lim="400000"/>
          </a:ln>
        </p:spPr>
      </p:pic>
      <p:pic>
        <p:nvPicPr>
          <p:cNvPr id="1218" name="Untitled.png" descr="Untitled.png"/>
          <p:cNvPicPr>
            <a:picLocks noChangeAspect="1"/>
          </p:cNvPicPr>
          <p:nvPr/>
        </p:nvPicPr>
        <p:blipFill>
          <a:blip r:embed="rId3">
            <a:extLst/>
          </a:blip>
          <a:stretch>
            <a:fillRect/>
          </a:stretch>
        </p:blipFill>
        <p:spPr>
          <a:xfrm>
            <a:off x="668222" y="736600"/>
            <a:ext cx="5930901" cy="3290774"/>
          </a:xfrm>
          <a:prstGeom prst="rect">
            <a:avLst/>
          </a:prstGeom>
          <a:ln w="12700">
            <a:miter lim="400000"/>
          </a:ln>
        </p:spPr>
      </p:pic>
      <p:pic>
        <p:nvPicPr>
          <p:cNvPr id="1219" name="Internet_map_1024.png" descr="Internet_map_1024.png"/>
          <p:cNvPicPr>
            <a:picLocks noChangeAspect="1"/>
          </p:cNvPicPr>
          <p:nvPr/>
        </p:nvPicPr>
        <p:blipFill>
          <a:blip r:embed="rId4">
            <a:extLst/>
          </a:blip>
          <a:stretch>
            <a:fillRect/>
          </a:stretch>
        </p:blipFill>
        <p:spPr>
          <a:xfrm>
            <a:off x="8521700" y="431800"/>
            <a:ext cx="6083300" cy="6083301"/>
          </a:xfrm>
          <a:prstGeom prst="rect">
            <a:avLst/>
          </a:prstGeom>
          <a:ln w="12700">
            <a:miter lim="400000"/>
          </a:ln>
        </p:spPr>
      </p:pic>
      <p:sp>
        <p:nvSpPr>
          <p:cNvPr id="1220" name="Circle"/>
          <p:cNvSpPr/>
          <p:nvPr/>
        </p:nvSpPr>
        <p:spPr>
          <a:xfrm>
            <a:off x="114300" y="8661400"/>
            <a:ext cx="368300" cy="368300"/>
          </a:xfrm>
          <a:prstGeom prst="ellipse">
            <a:avLst/>
          </a:prstGeom>
          <a:blipFill>
            <a:blip r:embed="rId5"/>
          </a:blipFill>
          <a:ln w="25400">
            <a:miter lim="400000"/>
          </a:ln>
        </p:spPr>
        <p:txBody>
          <a:bodyPr lIns="50800" tIns="50800" rIns="50800" bIns="50800" anchor="ctr"/>
          <a:lstStyle/>
          <a:p>
            <a:pPr algn="ctr" defTabSz="546100">
              <a:defRPr sz="2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1221" name="Snapshot 2008-09-30 12-32-52.jpg" descr="Snapshot 2008-09-30 12-32-52.jpg"/>
          <p:cNvPicPr>
            <a:picLocks noChangeAspect="1"/>
          </p:cNvPicPr>
          <p:nvPr/>
        </p:nvPicPr>
        <p:blipFill>
          <a:blip r:embed="rId6">
            <a:extLst/>
          </a:blip>
          <a:stretch>
            <a:fillRect/>
          </a:stretch>
        </p:blipFill>
        <p:spPr>
          <a:xfrm>
            <a:off x="11353800" y="4486671"/>
            <a:ext cx="4775200" cy="373535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Packet Switching - Postcards"/>
          <p:cNvSpPr txBox="1"/>
          <p:nvPr>
            <p:ph type="title"/>
          </p:nvPr>
        </p:nvSpPr>
        <p:spPr>
          <a:xfrm>
            <a:off x="6591300" y="241300"/>
            <a:ext cx="9182100" cy="2298700"/>
          </a:xfrm>
          <a:prstGeom prst="rect">
            <a:avLst/>
          </a:prstGeom>
        </p:spPr>
        <p:txBody>
          <a:bodyPr/>
          <a:lstStyle>
            <a:lvl1pPr>
              <a:defRPr>
                <a:solidFill>
                  <a:srgbClr val="00F900"/>
                </a:solidFill>
              </a:defRPr>
            </a:lvl1pPr>
          </a:lstStyle>
          <a:p>
            <a:pPr/>
            <a:r>
              <a:t>Packet Switching - Postcards</a:t>
            </a:r>
          </a:p>
        </p:txBody>
      </p:sp>
      <p:sp>
        <p:nvSpPr>
          <p:cNvPr id="268" name="Hello there, have a nice day."/>
          <p:cNvSpPr txBox="1"/>
          <p:nvPr/>
        </p:nvSpPr>
        <p:spPr>
          <a:xfrm>
            <a:off x="925227" y="1485900"/>
            <a:ext cx="5243513" cy="622300"/>
          </a:xfrm>
          <a:prstGeom prst="rect">
            <a:avLst/>
          </a:prstGeom>
          <a:solidFill>
            <a:srgbClr val="FF40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Hello there, have a nice day.</a:t>
            </a:r>
          </a:p>
        </p:txBody>
      </p:sp>
      <p:sp>
        <p:nvSpPr>
          <p:cNvPr id="269" name="Hello ther (1, csev, daphne)"/>
          <p:cNvSpPr txBox="1"/>
          <p:nvPr/>
        </p:nvSpPr>
        <p:spPr>
          <a:xfrm>
            <a:off x="996057" y="4000500"/>
            <a:ext cx="5130999" cy="622300"/>
          </a:xfrm>
          <a:prstGeom prst="rect">
            <a:avLst/>
          </a:prstGeom>
          <a:solidFill>
            <a:srgbClr val="0433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Hello ther (1, csev, daphne)</a:t>
            </a:r>
          </a:p>
        </p:txBody>
      </p:sp>
      <p:sp>
        <p:nvSpPr>
          <p:cNvPr id="270" name="e, have a (2, csev, daphne)"/>
          <p:cNvSpPr txBox="1"/>
          <p:nvPr/>
        </p:nvSpPr>
        <p:spPr>
          <a:xfrm>
            <a:off x="936476" y="5143500"/>
            <a:ext cx="4767561" cy="622300"/>
          </a:xfrm>
          <a:prstGeom prst="rect">
            <a:avLst/>
          </a:prstGeom>
          <a:solidFill>
            <a:srgbClr val="0433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e, have a (2, csev, daphne)</a:t>
            </a:r>
          </a:p>
        </p:txBody>
      </p:sp>
      <p:sp>
        <p:nvSpPr>
          <p:cNvPr id="271" name="nice day. (3, csev, daphne)"/>
          <p:cNvSpPr txBox="1"/>
          <p:nvPr/>
        </p:nvSpPr>
        <p:spPr>
          <a:xfrm>
            <a:off x="959693" y="6286500"/>
            <a:ext cx="4721127" cy="622300"/>
          </a:xfrm>
          <a:prstGeom prst="rect">
            <a:avLst/>
          </a:prstGeom>
          <a:solidFill>
            <a:srgbClr val="0433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46100">
              <a:defRPr sz="3600">
                <a:solidFill>
                  <a:srgbClr val="FFFFFF"/>
                </a:solidFill>
                <a:latin typeface="+mn-lt"/>
                <a:ea typeface="+mn-ea"/>
                <a:cs typeface="+mn-cs"/>
                <a:sym typeface="Gill Sans"/>
              </a:defRPr>
            </a:lvl1pPr>
          </a:lstStyle>
          <a:p>
            <a:pPr/>
            <a:r>
              <a:t>nice day. (3, csev, daphne)</a:t>
            </a:r>
          </a:p>
        </p:txBody>
      </p:sp>
      <p:pic>
        <p:nvPicPr>
          <p:cNvPr id="272" name="Untitled.png" descr="Untitled.png"/>
          <p:cNvPicPr>
            <a:picLocks noChangeAspect="1"/>
          </p:cNvPicPr>
          <p:nvPr/>
        </p:nvPicPr>
        <p:blipFill>
          <a:blip r:embed="rId2">
            <a:extLst/>
          </a:blip>
          <a:stretch>
            <a:fillRect/>
          </a:stretch>
        </p:blipFill>
        <p:spPr>
          <a:xfrm>
            <a:off x="10477208" y="2819400"/>
            <a:ext cx="5295901" cy="434663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603743 0.114649" origin="layout" pathEditMode="relative">
                                      <p:cBhvr>
                                        <p:cTn id="6" dur="1000" fill="hold"/>
                                        <p:tgtEl>
                                          <p:spTgt spid="26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000000 L 0.604807 0.000694" origin="layout" pathEditMode="relative">
                                      <p:cBhvr>
                                        <p:cTn id="10" dur="1000" fill="hold"/>
                                        <p:tgtEl>
                                          <p:spTgt spid="27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accel="50000" decel="50000" fill="hold">
                                  <p:stCondLst>
                                    <p:cond delay="0"/>
                                  </p:stCondLst>
                                  <p:childTnLst>
                                    <p:animMotion path="M 0.000000 0.000000 L 0.610596 -0.133601" origin="layout" pathEditMode="relative">
                                      <p:cBhvr>
                                        <p:cTn id="14" dur="1000" fill="hold"/>
                                        <p:tgtEl>
                                          <p:spTgt spid="27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3" name="We are not done experimenting..."/>
          <p:cNvSpPr txBox="1"/>
          <p:nvPr>
            <p:ph type="title"/>
          </p:nvPr>
        </p:nvSpPr>
        <p:spPr>
          <a:prstGeom prst="rect">
            <a:avLst/>
          </a:prstGeom>
        </p:spPr>
        <p:txBody>
          <a:bodyPr/>
          <a:lstStyle>
            <a:lvl1pPr>
              <a:defRPr>
                <a:solidFill>
                  <a:srgbClr val="00F900"/>
                </a:solidFill>
              </a:defRPr>
            </a:lvl1pPr>
          </a:lstStyle>
          <a:p>
            <a:pPr/>
            <a:r>
              <a:t>We are not done experimenting...</a:t>
            </a:r>
          </a:p>
        </p:txBody>
      </p:sp>
      <p:sp>
        <p:nvSpPr>
          <p:cNvPr id="1224" name="There is still very active exploration on how network technology can be improved…"/>
          <p:cNvSpPr txBox="1"/>
          <p:nvPr>
            <p:ph type="body" sz="half" idx="1"/>
          </p:nvPr>
        </p:nvSpPr>
        <p:spPr>
          <a:xfrm>
            <a:off x="1155700" y="2603500"/>
            <a:ext cx="8305800" cy="5702300"/>
          </a:xfrm>
          <a:prstGeom prst="rect">
            <a:avLst/>
          </a:prstGeom>
        </p:spPr>
        <p:txBody>
          <a:bodyPr/>
          <a:lstStyle/>
          <a:p>
            <a:pPr/>
            <a:r>
              <a:t>There is still very active exploration on how network technology can be improved</a:t>
            </a:r>
          </a:p>
          <a:p>
            <a:pPr/>
            <a:r>
              <a:t>Content-Centric Networking is only one advanced idea</a:t>
            </a:r>
          </a:p>
          <a:p>
            <a:pPr/>
            <a:r>
              <a:t>Routers in the future can have *lots* of memory - lets try not to send the same piece of data more than once</a:t>
            </a:r>
          </a:p>
        </p:txBody>
      </p:sp>
      <p:pic>
        <p:nvPicPr>
          <p:cNvPr id="1225" name="Untitled.png" descr="Untitled.png"/>
          <p:cNvPicPr>
            <a:picLocks noChangeAspect="1"/>
          </p:cNvPicPr>
          <p:nvPr/>
        </p:nvPicPr>
        <p:blipFill>
          <a:blip r:embed="rId2">
            <a:extLst/>
          </a:blip>
          <a:stretch>
            <a:fillRect/>
          </a:stretch>
        </p:blipFill>
        <p:spPr>
          <a:xfrm>
            <a:off x="9969500" y="3098800"/>
            <a:ext cx="5854700" cy="4384422"/>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8" name="Additional Source Information"/>
          <p:cNvSpPr txBox="1"/>
          <p:nvPr>
            <p:ph type="title"/>
          </p:nvPr>
        </p:nvSpPr>
        <p:spPr>
          <a:prstGeom prst="rect">
            <a:avLst/>
          </a:prstGeom>
        </p:spPr>
        <p:txBody>
          <a:bodyPr/>
          <a:lstStyle>
            <a:lvl1pPr>
              <a:defRPr>
                <a:solidFill>
                  <a:srgbClr val="00F900"/>
                </a:solidFill>
              </a:defRPr>
            </a:lvl1pPr>
          </a:lstStyle>
          <a:p>
            <a:pPr/>
            <a:r>
              <a:t>Additional Source Information</a:t>
            </a:r>
          </a:p>
        </p:txBody>
      </p:sp>
      <p:sp>
        <p:nvSpPr>
          <p:cNvPr id="1229" name="xkcd, http://xkcd.com/742/, CC: BY-NC, http://creativecommons.org/licenses/by-nc/2.5/…"/>
          <p:cNvSpPr txBox="1"/>
          <p:nvPr>
            <p:ph type="body" idx="1"/>
          </p:nvPr>
        </p:nvSpPr>
        <p:spPr>
          <a:xfrm>
            <a:off x="673100" y="1917700"/>
            <a:ext cx="13931900" cy="5702300"/>
          </a:xfrm>
          <a:prstGeom prst="rect">
            <a:avLst/>
          </a:prstGeom>
        </p:spPr>
        <p:txBody>
          <a:bodyPr/>
          <a:lstStyle/>
          <a:p>
            <a:pPr>
              <a:defRPr sz="2200"/>
            </a:pPr>
            <a:r>
              <a:t> xkcd, </a:t>
            </a:r>
            <a:r>
              <a:rPr u="sng">
                <a:hlinkClick r:id="rId2" invalidUrl="" action="" tgtFrame="" tooltip="" history="1" highlightClick="0" endSnd="0"/>
              </a:rPr>
              <a:t>http://xkcd.com/742/</a:t>
            </a:r>
            <a:r>
              <a:t>, CC: BY-NC, </a:t>
            </a:r>
            <a:r>
              <a:rPr u="sng">
                <a:hlinkClick r:id="rId3" invalidUrl="" action="" tgtFrame="" tooltip="" history="1" highlightClick="0" endSnd="0"/>
              </a:rPr>
              <a:t>http://creativecommons.org/licenses/by-nc/2.5/</a:t>
            </a:r>
            <a:r>
              <a:t> </a:t>
            </a:r>
          </a:p>
          <a:p>
            <a:pPr>
              <a:defRPr sz="2200"/>
            </a:pPr>
            <a:r>
              <a:t>Internet Protocol Suite Diagrams: Kbrose, Wikimedia Commons, </a:t>
            </a:r>
            <a:r>
              <a:rPr u="sng">
                <a:hlinkClick r:id="rId4" invalidUrl="" action="" tgtFrame="" tooltip="" history="1" highlightClick="0" endSnd="0"/>
              </a:rPr>
              <a:t>http://upload.wikimedia.org/wikipedia/commons/c/c4/IP_stack_connections.svg</a:t>
            </a:r>
            <a:r>
              <a:t>, CC:BY-SA, </a:t>
            </a:r>
            <a:r>
              <a:rPr u="sng">
                <a:hlinkClick r:id="rId5" invalidUrl="" action="" tgtFrame="" tooltip="" history="1" highlightClick="0" endSnd="0"/>
              </a:rPr>
              <a:t>http://creativecommons.org/licenses/by-sa/3.0/deed.en</a:t>
            </a:r>
          </a:p>
          <a:p>
            <a:pPr>
              <a:defRPr sz="2200"/>
            </a:pPr>
            <a:r>
              <a:t>All your bases are belong to me: Karin Dalziel, Flickr, </a:t>
            </a:r>
            <a:r>
              <a:rPr u="sng">
                <a:hlinkClick r:id="rId6" invalidUrl="" action="" tgtFrame="" tooltip="" history="1" highlightClick="0" endSnd="0"/>
              </a:rPr>
              <a:t>http://www.flickr.com/photos/nirak/270213335/</a:t>
            </a:r>
            <a:r>
              <a:t>, CC:BY, </a:t>
            </a:r>
            <a:r>
              <a:rPr u="sng">
                <a:hlinkClick r:id="rId7" invalidUrl="" action="" tgtFrame="" tooltip="" history="1" highlightClick="0" endSnd="0"/>
              </a:rPr>
              <a:t>http://creativecommons.org/licenses/by/2.0/deed.en</a:t>
            </a:r>
            <a:r>
              <a:t> </a:t>
            </a:r>
          </a:p>
          <a:p>
            <a:pPr>
              <a:defRPr sz="2200"/>
            </a:pPr>
            <a:r>
              <a:t>Internet Map: The Opte Project, Wikimedia Commons, </a:t>
            </a:r>
            <a:r>
              <a:rPr u="sng">
                <a:hlinkClick r:id="rId8" invalidUrl="" action="" tgtFrame="" tooltip="" history="1" highlightClick="0" endSnd="0"/>
              </a:rPr>
              <a:t>http://upload.wikimedia.org/wikipedia/commons/d/d2/Internet_map_1024.jpg</a:t>
            </a:r>
            <a:r>
              <a:t>, CC:BY, </a:t>
            </a:r>
            <a:r>
              <a:rPr u="sng">
                <a:hlinkClick r:id="rId9" invalidUrl="" action="" tgtFrame="" tooltip="" history="1" highlightClick="0" endSnd="0"/>
              </a:rPr>
              <a:t>http://creativecommons.org/licenses/by/2.5/deed.en</a:t>
            </a:r>
            <a:r>
              <a:t> </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1" name="Reuse of these materials"/>
          <p:cNvSpPr txBox="1"/>
          <p:nvPr>
            <p:ph type="title"/>
          </p:nvPr>
        </p:nvSpPr>
        <p:spPr>
          <a:prstGeom prst="rect">
            <a:avLst/>
          </a:prstGeom>
        </p:spPr>
        <p:txBody>
          <a:bodyPr/>
          <a:lstStyle>
            <a:lvl1pPr>
              <a:defRPr>
                <a:solidFill>
                  <a:srgbClr val="00F900"/>
                </a:solidFill>
              </a:defRPr>
            </a:lvl1pPr>
          </a:lstStyle>
          <a:p>
            <a:pPr/>
            <a:r>
              <a:t>Reuse of these materials</a:t>
            </a:r>
          </a:p>
        </p:txBody>
      </p:sp>
      <p:sp>
        <p:nvSpPr>
          <p:cNvPr id="1232" name="I intend for these materials to be reusable as open educational resources for those who would do so in a responsible manner…"/>
          <p:cNvSpPr txBox="1"/>
          <p:nvPr>
            <p:ph type="body" idx="1"/>
          </p:nvPr>
        </p:nvSpPr>
        <p:spPr>
          <a:prstGeom prst="rect">
            <a:avLst/>
          </a:prstGeom>
        </p:spPr>
        <p:txBody>
          <a:bodyPr/>
          <a:lstStyle/>
          <a:p>
            <a:pPr/>
            <a:r>
              <a:t>I intend for these materials to be reusable as open educational resources for those who would do so in a responsible manner</a:t>
            </a:r>
          </a:p>
          <a:p>
            <a:pPr/>
            <a:r>
              <a:t>Please contact me if you are interested in reusing or remixing these materials in your own teaching or educational context</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jpeg"/></Relationships>

</file>

<file path=ppt/theme/_rels/theme2.xml.rels><?xml version="1.0" encoding="UTF-8"?>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00000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